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44" r:id="rId2"/>
    <p:sldId id="264" r:id="rId3"/>
    <p:sldId id="450" r:id="rId4"/>
    <p:sldId id="268" r:id="rId5"/>
    <p:sldId id="451" r:id="rId6"/>
    <p:sldId id="602" r:id="rId7"/>
    <p:sldId id="583" r:id="rId8"/>
    <p:sldId id="584" r:id="rId9"/>
    <p:sldId id="585" r:id="rId10"/>
    <p:sldId id="560" r:id="rId11"/>
    <p:sldId id="561" r:id="rId12"/>
    <p:sldId id="604" r:id="rId13"/>
    <p:sldId id="603" r:id="rId14"/>
    <p:sldId id="608" r:id="rId15"/>
    <p:sldId id="506" r:id="rId16"/>
    <p:sldId id="606" r:id="rId17"/>
    <p:sldId id="607" r:id="rId18"/>
    <p:sldId id="609" r:id="rId19"/>
    <p:sldId id="605" r:id="rId20"/>
    <p:sldId id="558" r:id="rId21"/>
    <p:sldId id="578" r:id="rId22"/>
    <p:sldId id="564" r:id="rId23"/>
    <p:sldId id="579" r:id="rId24"/>
    <p:sldId id="565" r:id="rId25"/>
    <p:sldId id="549" r:id="rId26"/>
    <p:sldId id="580" r:id="rId27"/>
    <p:sldId id="517" r:id="rId28"/>
    <p:sldId id="518" r:id="rId29"/>
    <p:sldId id="519" r:id="rId30"/>
    <p:sldId id="574" r:id="rId31"/>
    <p:sldId id="575" r:id="rId32"/>
    <p:sldId id="576" r:id="rId33"/>
    <p:sldId id="577" r:id="rId34"/>
    <p:sldId id="543" r:id="rId35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99"/>
    <a:srgbClr val="000000"/>
    <a:srgbClr val="00C0DB"/>
    <a:srgbClr val="DF2F27"/>
    <a:srgbClr val="005283"/>
    <a:srgbClr val="86174A"/>
    <a:srgbClr val="B31F3F"/>
    <a:srgbClr val="3D7A00"/>
    <a:srgbClr val="008542"/>
    <a:srgbClr val="58A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316" autoAdjust="0"/>
  </p:normalViewPr>
  <p:slideViewPr>
    <p:cSldViewPr>
      <p:cViewPr varScale="1">
        <p:scale>
          <a:sx n="105" d="100"/>
          <a:sy n="105" d="100"/>
        </p:scale>
        <p:origin x="11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14269-7F14-4600-B25B-A46A06E455C9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5772-BF0B-4A2B-8C30-E5A78B4ECB9D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9659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5772-BF0B-4A2B-8C30-E5A78B4ECB9D}" type="slidenum">
              <a:rPr lang="es-CR" smtClean="0"/>
              <a:pPr/>
              <a:t>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2338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5772-BF0B-4A2B-8C30-E5A78B4ECB9D}" type="slidenum">
              <a:rPr lang="es-CR" smtClean="0"/>
              <a:pPr/>
              <a:t>8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3287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1127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8833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9047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120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067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2016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3172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4622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4348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1370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321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bg1"/>
            </a:gs>
            <a:gs pos="69000">
              <a:schemeClr val="bg1">
                <a:lumMod val="85000"/>
                <a:alpha val="39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4D31-3F04-4FE6-B814-5FB3FFD24935}" type="datetimeFigureOut">
              <a:rPr lang="es-CR" smtClean="0"/>
              <a:pPr/>
              <a:t>24/11/2023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38D1-6B82-4072-AC77-100D16891373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0423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igracion.go.cr/Paginas/Visas.aspx" TargetMode="External"/><Relationship Id="rId2" Type="http://schemas.openxmlformats.org/officeDocument/2006/relationships/hyperlink" Target="https://www.dropbox.com/s/rj4cesodictz418/PAISES%20QUE%20REQUIEREN%20VACUNA%20CONTRA%20LA%20FIEBRE%20AMARILLA.pdf?dl=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LogoTopTours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662" y="5837785"/>
            <a:ext cx="996834" cy="995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A7A6CC2-E6DD-F769-F1AD-ACA948B5F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78" y="-7919"/>
            <a:ext cx="9316356" cy="68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6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1" y="1412775"/>
            <a:ext cx="7019925" cy="5133975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chemeClr val="bg1"/>
                </a:solidFill>
              </a:rPr>
              <a:t>Pacuare</a:t>
            </a:r>
            <a:endParaRPr lang="es-CR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11 Llamada con línea 1"/>
          <p:cNvSpPr/>
          <p:nvPr/>
        </p:nvSpPr>
        <p:spPr>
          <a:xfrm>
            <a:off x="6084168" y="2404254"/>
            <a:ext cx="1440160" cy="288000"/>
          </a:xfrm>
          <a:prstGeom prst="borderCallout1">
            <a:avLst>
              <a:gd name="adj1" fmla="val 45625"/>
              <a:gd name="adj2" fmla="val -270"/>
              <a:gd name="adj3" fmla="val 289605"/>
              <a:gd name="adj4" fmla="val -37844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schemeClr val="bg1"/>
                </a:solidFill>
              </a:rPr>
              <a:t>Pacuare </a:t>
            </a:r>
          </a:p>
        </p:txBody>
      </p:sp>
      <p:sp>
        <p:nvSpPr>
          <p:cNvPr id="19" name="18 Elipse"/>
          <p:cNvSpPr/>
          <p:nvPr/>
        </p:nvSpPr>
        <p:spPr>
          <a:xfrm>
            <a:off x="5436096" y="315277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028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0027" y="-31981"/>
            <a:ext cx="10344054" cy="692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2 Rectángulo">
            <a:extLst>
              <a:ext uri="{FF2B5EF4-FFF2-40B4-BE49-F238E27FC236}">
                <a16:creationId xmlns:a16="http://schemas.microsoft.com/office/drawing/2014/main" id="{75D1AF77-C038-2255-D063-89685CF0D92F}"/>
              </a:ext>
            </a:extLst>
          </p:cNvPr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F4056D49-C990-2907-7A06-3C0903AFFDEA}"/>
              </a:ext>
            </a:extLst>
          </p:cNvPr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 err="1">
                <a:solidFill>
                  <a:schemeClr val="bg1"/>
                </a:solidFill>
              </a:rPr>
              <a:t>Pacuare</a:t>
            </a:r>
            <a:r>
              <a:rPr lang="pt-BR" sz="4000" dirty="0">
                <a:solidFill>
                  <a:schemeClr val="bg1"/>
                </a:solidFill>
              </a:rPr>
              <a:t> Lodge</a:t>
            </a:r>
            <a:endParaRPr lang="es-CR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2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 río al lad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BBB49F30-DEFF-C659-58F6-DBA5A998F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10325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0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a casa de madera cerca de un puente&#10;&#10;Descripción generada automáticamente con confianza media">
            <a:extLst>
              <a:ext uri="{FF2B5EF4-FFF2-40B4-BE49-F238E27FC236}">
                <a16:creationId xmlns:a16="http://schemas.microsoft.com/office/drawing/2014/main" id="{14D6B253-94A9-0689-53A4-CA3E48A69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0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 helicóptero estacionado en un parque&#10;&#10;Descripción generada automáticamente con confianza media">
            <a:extLst>
              <a:ext uri="{FF2B5EF4-FFF2-40B4-BE49-F238E27FC236}">
                <a16:creationId xmlns:a16="http://schemas.microsoft.com/office/drawing/2014/main" id="{F7405C56-7470-986B-352E-91960517D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r="3168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:\WSTN\FILANDER\Operaciones\Ferias Internacionles\ABAV\1° -- Playa2 - Flamingo.jpg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96565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>
                <a:solidFill>
                  <a:schemeClr val="bg1"/>
                </a:solidFill>
              </a:rPr>
              <a:t>South </a:t>
            </a:r>
            <a:r>
              <a:rPr lang="es-CR" altLang="es-CR" sz="4000" dirty="0" err="1">
                <a:solidFill>
                  <a:schemeClr val="bg1"/>
                </a:solidFill>
              </a:rPr>
              <a:t>Caribbean</a:t>
            </a:r>
            <a:r>
              <a:rPr lang="es-CR" altLang="es-CR" sz="4000" dirty="0">
                <a:solidFill>
                  <a:schemeClr val="bg1"/>
                </a:solidFill>
              </a:rPr>
              <a:t> 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992900"/>
            <a:ext cx="6292336" cy="58651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13 Llamada con línea 1"/>
          <p:cNvSpPr/>
          <p:nvPr/>
        </p:nvSpPr>
        <p:spPr>
          <a:xfrm flipH="1">
            <a:off x="6926656" y="2852936"/>
            <a:ext cx="1920887" cy="288000"/>
          </a:xfrm>
          <a:prstGeom prst="borderCallout1">
            <a:avLst>
              <a:gd name="adj1" fmla="val 318675"/>
              <a:gd name="adj2" fmla="val 120642"/>
              <a:gd name="adj3" fmla="val 45384"/>
              <a:gd name="adj4" fmla="val 99071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 err="1">
                <a:solidFill>
                  <a:schemeClr val="bg1"/>
                </a:solidFill>
              </a:rPr>
              <a:t>Cocles</a:t>
            </a:r>
            <a:endParaRPr lang="es-CR" sz="1600" dirty="0">
              <a:solidFill>
                <a:schemeClr val="bg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6444208" y="3717032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6721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E661B-F7EB-0C03-1BCE-D069B90E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7" name="Marcador de contenido 6" descr="Imagen que contiene exterior, palma, árbol, calle&#10;&#10;Descripción generada automáticamente">
            <a:extLst>
              <a:ext uri="{FF2B5EF4-FFF2-40B4-BE49-F238E27FC236}">
                <a16:creationId xmlns:a16="http://schemas.microsoft.com/office/drawing/2014/main" id="{F05ADF88-9D5C-C0CB-F938-1FC6305B3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10288"/>
            <a:ext cx="10336040" cy="6890694"/>
          </a:xfrm>
        </p:spPr>
      </p:pic>
      <p:sp>
        <p:nvSpPr>
          <p:cNvPr id="4" name="22 Rectángulo">
            <a:extLst>
              <a:ext uri="{FF2B5EF4-FFF2-40B4-BE49-F238E27FC236}">
                <a16:creationId xmlns:a16="http://schemas.microsoft.com/office/drawing/2014/main" id="{CBCDE9CF-F10C-B553-E741-E90986E32093}"/>
              </a:ext>
            </a:extLst>
          </p:cNvPr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7C7444DA-B8BF-6E12-B7BA-80B5568CC59E}"/>
              </a:ext>
            </a:extLst>
          </p:cNvPr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chemeClr val="bg1"/>
                </a:solidFill>
              </a:rPr>
              <a:t>Le </a:t>
            </a:r>
            <a:r>
              <a:rPr lang="pt-BR" sz="4000" dirty="0" err="1">
                <a:solidFill>
                  <a:schemeClr val="bg1"/>
                </a:solidFill>
              </a:rPr>
              <a:t>Camaleon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endParaRPr lang="es-CR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89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 jardín con plantas&#10;&#10;Descripción generada automáticamente con confianza baja">
            <a:extLst>
              <a:ext uri="{FF2B5EF4-FFF2-40B4-BE49-F238E27FC236}">
                <a16:creationId xmlns:a16="http://schemas.microsoft.com/office/drawing/2014/main" id="{F9BB688B-2D5A-9429-00D4-8F1195A94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15833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11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Un cuarto con una flor en la cabeza&#10;&#10;Descripción generada automáticamente con confianza baja">
            <a:extLst>
              <a:ext uri="{FF2B5EF4-FFF2-40B4-BE49-F238E27FC236}">
                <a16:creationId xmlns:a16="http://schemas.microsoft.com/office/drawing/2014/main" id="{1093623C-69FD-58A9-7F91-629A7B5B6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57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8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Jardín de una casa&#10;&#10;Descripción generada automáticamente con confianza media">
            <a:extLst>
              <a:ext uri="{FF2B5EF4-FFF2-40B4-BE49-F238E27FC236}">
                <a16:creationId xmlns:a16="http://schemas.microsoft.com/office/drawing/2014/main" id="{DCA41717-DEC8-92B1-3224-161F4E6A7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051720" y="5013176"/>
            <a:ext cx="4896544" cy="1623869"/>
          </a:xfrm>
          <a:prstGeom prst="rect">
            <a:avLst/>
          </a:prstGeom>
          <a:solidFill>
            <a:srgbClr val="DF2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5" name="4 CuadroTexto"/>
          <p:cNvSpPr txBox="1"/>
          <p:nvPr/>
        </p:nvSpPr>
        <p:spPr>
          <a:xfrm>
            <a:off x="1043608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R" dirty="0"/>
          </a:p>
        </p:txBody>
      </p:sp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Location</a:t>
            </a:r>
            <a:endParaRPr lang="es-C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5" descr="Mapa-Mund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984708"/>
            <a:ext cx="7693025" cy="402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081808" y="5081204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es-CR" sz="2000" b="1" dirty="0">
                <a:solidFill>
                  <a:schemeClr val="bg1"/>
                </a:solidFill>
              </a:rPr>
              <a:t>Central </a:t>
            </a:r>
            <a:r>
              <a:rPr lang="es-ES" altLang="es-CR" sz="2000" b="1" dirty="0">
                <a:solidFill>
                  <a:schemeClr val="bg1"/>
                </a:solidFill>
              </a:rPr>
              <a:t>Am</a:t>
            </a:r>
            <a:r>
              <a:rPr lang="en-US" altLang="es-CR" sz="2000" b="1" dirty="0" err="1">
                <a:solidFill>
                  <a:schemeClr val="bg1"/>
                </a:solidFill>
              </a:rPr>
              <a:t>erica</a:t>
            </a:r>
            <a:endParaRPr lang="es-ES" altLang="es-CR" sz="2000" b="1" dirty="0">
              <a:solidFill>
                <a:schemeClr val="bg1"/>
              </a:solidFill>
            </a:endParaRPr>
          </a:p>
          <a:p>
            <a:r>
              <a:rPr lang="es-ES" altLang="es-CR" sz="2000" dirty="0">
                <a:solidFill>
                  <a:schemeClr val="bg1"/>
                </a:solidFill>
              </a:rPr>
              <a:t>L</a:t>
            </a:r>
            <a:r>
              <a:rPr lang="es-CR" altLang="es-CR" sz="2000" dirty="0">
                <a:solidFill>
                  <a:schemeClr val="bg1"/>
                </a:solidFill>
              </a:rPr>
              <a:t>i</a:t>
            </a:r>
            <a:r>
              <a:rPr lang="es-ES" altLang="es-CR" sz="2000" dirty="0" err="1">
                <a:solidFill>
                  <a:schemeClr val="bg1"/>
                </a:solidFill>
              </a:rPr>
              <a:t>mit</a:t>
            </a:r>
            <a:r>
              <a:rPr lang="en-US" altLang="es-CR" sz="2000" dirty="0">
                <a:solidFill>
                  <a:schemeClr val="bg1"/>
                </a:solidFill>
              </a:rPr>
              <a:t>s</a:t>
            </a:r>
            <a:r>
              <a:rPr lang="es-ES" altLang="es-CR" sz="20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70000"/>
              </a:lnSpc>
            </a:pPr>
            <a:r>
              <a:rPr lang="es-ES" altLang="es-CR" sz="2000" b="1" dirty="0" err="1">
                <a:solidFill>
                  <a:schemeClr val="bg1"/>
                </a:solidFill>
              </a:rPr>
              <a:t>Nort</a:t>
            </a:r>
            <a:r>
              <a:rPr lang="en-US" altLang="es-CR" sz="2000" b="1" dirty="0">
                <a:solidFill>
                  <a:schemeClr val="bg1"/>
                </a:solidFill>
              </a:rPr>
              <a:t>h</a:t>
            </a:r>
            <a:r>
              <a:rPr lang="es-ES" altLang="es-CR" sz="2000" b="1" dirty="0">
                <a:solidFill>
                  <a:schemeClr val="bg1"/>
                </a:solidFill>
              </a:rPr>
              <a:t>: </a:t>
            </a:r>
            <a:r>
              <a:rPr lang="es-ES" altLang="es-CR" sz="2000" dirty="0">
                <a:solidFill>
                  <a:schemeClr val="bg1"/>
                </a:solidFill>
              </a:rPr>
              <a:t>Nicaragua.</a:t>
            </a:r>
          </a:p>
          <a:p>
            <a:pPr>
              <a:lnSpc>
                <a:spcPct val="70000"/>
              </a:lnSpc>
            </a:pPr>
            <a:r>
              <a:rPr lang="es-ES" altLang="es-CR" sz="2000" b="1" dirty="0">
                <a:solidFill>
                  <a:schemeClr val="bg1"/>
                </a:solidFill>
              </a:rPr>
              <a:t>S</a:t>
            </a:r>
            <a:r>
              <a:rPr lang="en-US" altLang="es-CR" sz="2000" b="1" dirty="0" err="1">
                <a:solidFill>
                  <a:schemeClr val="bg1"/>
                </a:solidFill>
              </a:rPr>
              <a:t>outh</a:t>
            </a:r>
            <a:r>
              <a:rPr lang="en-US" altLang="es-CR" sz="2000" b="1" dirty="0">
                <a:solidFill>
                  <a:schemeClr val="bg1"/>
                </a:solidFill>
              </a:rPr>
              <a:t>:</a:t>
            </a:r>
            <a:r>
              <a:rPr lang="es-ES" altLang="es-CR" sz="2000" b="1" dirty="0">
                <a:solidFill>
                  <a:schemeClr val="bg1"/>
                </a:solidFill>
              </a:rPr>
              <a:t> </a:t>
            </a:r>
            <a:r>
              <a:rPr lang="es-ES" altLang="es-CR" sz="2000" dirty="0">
                <a:solidFill>
                  <a:schemeClr val="bg1"/>
                </a:solidFill>
              </a:rPr>
              <a:t>Panamá.</a:t>
            </a:r>
          </a:p>
          <a:p>
            <a:pPr>
              <a:lnSpc>
                <a:spcPct val="70000"/>
              </a:lnSpc>
            </a:pPr>
            <a:r>
              <a:rPr lang="en-US" altLang="es-CR" sz="2000" b="1" dirty="0">
                <a:solidFill>
                  <a:schemeClr val="bg1"/>
                </a:solidFill>
              </a:rPr>
              <a:t>West</a:t>
            </a:r>
            <a:r>
              <a:rPr lang="es-ES" altLang="es-CR" sz="2000" b="1" dirty="0">
                <a:solidFill>
                  <a:schemeClr val="bg1"/>
                </a:solidFill>
              </a:rPr>
              <a:t>: </a:t>
            </a:r>
            <a:r>
              <a:rPr lang="en-US" altLang="es-CR" sz="2000" dirty="0">
                <a:solidFill>
                  <a:schemeClr val="bg1"/>
                </a:solidFill>
              </a:rPr>
              <a:t>Pacific</a:t>
            </a:r>
            <a:r>
              <a:rPr lang="en-US" altLang="es-CR" sz="2000" b="1" dirty="0">
                <a:solidFill>
                  <a:schemeClr val="bg1"/>
                </a:solidFill>
              </a:rPr>
              <a:t> </a:t>
            </a:r>
            <a:r>
              <a:rPr lang="es-ES" altLang="es-CR" sz="2000" dirty="0">
                <a:solidFill>
                  <a:schemeClr val="bg1"/>
                </a:solidFill>
              </a:rPr>
              <a:t>Ocean.</a:t>
            </a:r>
          </a:p>
          <a:p>
            <a:pPr>
              <a:lnSpc>
                <a:spcPct val="70000"/>
              </a:lnSpc>
            </a:pPr>
            <a:r>
              <a:rPr lang="en-US" altLang="es-CR" sz="2000" b="1" dirty="0">
                <a:solidFill>
                  <a:schemeClr val="bg1"/>
                </a:solidFill>
              </a:rPr>
              <a:t>East</a:t>
            </a:r>
            <a:r>
              <a:rPr lang="es-ES" altLang="es-CR" sz="2000" b="1" dirty="0">
                <a:solidFill>
                  <a:schemeClr val="bg1"/>
                </a:solidFill>
              </a:rPr>
              <a:t>: </a:t>
            </a:r>
            <a:r>
              <a:rPr lang="es-ES" altLang="es-CR" sz="2000" dirty="0">
                <a:solidFill>
                  <a:schemeClr val="bg1"/>
                </a:solidFill>
              </a:rPr>
              <a:t>Caribbean</a:t>
            </a:r>
            <a:r>
              <a:rPr lang="en-US" altLang="es-CR" sz="2000" b="1" dirty="0">
                <a:solidFill>
                  <a:schemeClr val="bg1"/>
                </a:solidFill>
              </a:rPr>
              <a:t> </a:t>
            </a:r>
            <a:r>
              <a:rPr lang="en-US" altLang="es-CR" sz="2000" dirty="0">
                <a:solidFill>
                  <a:schemeClr val="bg1"/>
                </a:solidFill>
              </a:rPr>
              <a:t>Sea</a:t>
            </a:r>
            <a:r>
              <a:rPr lang="es-ES" altLang="es-CR" sz="2000" dirty="0">
                <a:solidFill>
                  <a:schemeClr val="bg1"/>
                </a:solidFill>
              </a:rPr>
              <a:t>, </a:t>
            </a:r>
            <a:r>
              <a:rPr lang="en-US" altLang="es-CR" sz="2000" dirty="0">
                <a:solidFill>
                  <a:schemeClr val="bg1"/>
                </a:solidFill>
              </a:rPr>
              <a:t>Atlantic </a:t>
            </a:r>
            <a:r>
              <a:rPr lang="es-ES" altLang="es-CR" sz="2000" dirty="0">
                <a:solidFill>
                  <a:schemeClr val="bg1"/>
                </a:solidFill>
              </a:rPr>
              <a:t>Ocean</a:t>
            </a:r>
            <a:r>
              <a:rPr lang="es-ES" altLang="es-C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19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>
                <a:solidFill>
                  <a:schemeClr val="bg1"/>
                </a:solidFill>
              </a:rPr>
              <a:t>Mountain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232" y="1196752"/>
            <a:ext cx="5753863" cy="5457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Elipse"/>
          <p:cNvSpPr/>
          <p:nvPr/>
        </p:nvSpPr>
        <p:spPr>
          <a:xfrm>
            <a:off x="4204504" y="247671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8 Llamada con línea 1"/>
          <p:cNvSpPr/>
          <p:nvPr/>
        </p:nvSpPr>
        <p:spPr>
          <a:xfrm flipH="1">
            <a:off x="468560" y="2060848"/>
            <a:ext cx="2088232" cy="288032"/>
          </a:xfrm>
          <a:prstGeom prst="borderCallout1">
            <a:avLst>
              <a:gd name="adj1" fmla="val 45625"/>
              <a:gd name="adj2" fmla="val -270"/>
              <a:gd name="adj3" fmla="val 158667"/>
              <a:gd name="adj4" fmla="val -79498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schemeClr val="bg1"/>
                </a:solidFill>
              </a:rPr>
              <a:t>La Fortuna - Arenal</a:t>
            </a:r>
          </a:p>
        </p:txBody>
      </p:sp>
    </p:spTree>
    <p:extLst>
      <p:ext uri="{BB962C8B-B14F-4D97-AF65-F5344CB8AC3E}">
        <p14:creationId xmlns:p14="http://schemas.microsoft.com/office/powerpoint/2010/main" val="132900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BANCO DE FOTOS\Hoteles\Hoteles\Montaña\Tabacon Resort\05-2016\5 - Tabacon - Hot Spring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2 Rectángulo">
            <a:extLst>
              <a:ext uri="{FF2B5EF4-FFF2-40B4-BE49-F238E27FC236}">
                <a16:creationId xmlns:a16="http://schemas.microsoft.com/office/drawing/2014/main" id="{23DE76EF-B653-543E-DC2D-75012A08EAA2}"/>
              </a:ext>
            </a:extLst>
          </p:cNvPr>
          <p:cNvSpPr/>
          <p:nvPr/>
        </p:nvSpPr>
        <p:spPr>
          <a:xfrm>
            <a:off x="0" y="158887"/>
            <a:ext cx="8244411" cy="908720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D1C1A861-9A27-BC92-76DD-360AAFAA849D}"/>
              </a:ext>
            </a:extLst>
          </p:cNvPr>
          <p:cNvSpPr txBox="1">
            <a:spLocks/>
          </p:cNvSpPr>
          <p:nvPr/>
        </p:nvSpPr>
        <p:spPr>
          <a:xfrm>
            <a:off x="-2" y="260648"/>
            <a:ext cx="817240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3200" dirty="0">
                <a:solidFill>
                  <a:schemeClr val="bg1"/>
                </a:solidFill>
              </a:rPr>
              <a:t>Tabacón Grand Spa &amp; </a:t>
            </a:r>
            <a:r>
              <a:rPr lang="es-CR" sz="3200" b="1" dirty="0">
                <a:solidFill>
                  <a:schemeClr val="bg1"/>
                </a:solidFill>
              </a:rPr>
              <a:t>Thermal Resort</a:t>
            </a:r>
            <a:endParaRPr lang="es-CR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61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0" t="1614" r="25304"/>
          <a:stretch/>
        </p:blipFill>
        <p:spPr>
          <a:xfrm>
            <a:off x="0" y="-114300"/>
            <a:ext cx="4411980" cy="697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22 Rectángulo"/>
          <p:cNvSpPr/>
          <p:nvPr/>
        </p:nvSpPr>
        <p:spPr>
          <a:xfrm>
            <a:off x="0" y="158887"/>
            <a:ext cx="8244411" cy="908720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817240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3200" dirty="0">
                <a:solidFill>
                  <a:schemeClr val="bg1"/>
                </a:solidFill>
              </a:rPr>
              <a:t>Tabacón Grand Spa &amp; </a:t>
            </a:r>
            <a:r>
              <a:rPr lang="es-CR" sz="3200" b="1" dirty="0">
                <a:solidFill>
                  <a:schemeClr val="bg1"/>
                </a:solidFill>
              </a:rPr>
              <a:t>Thermal Resort</a:t>
            </a:r>
            <a:endParaRPr lang="es-CR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13857" r="359" b="3453"/>
          <a:stretch/>
        </p:blipFill>
        <p:spPr bwMode="auto">
          <a:xfrm flipH="1">
            <a:off x="4581055" y="1196752"/>
            <a:ext cx="4320001" cy="267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r="34124"/>
          <a:stretch/>
        </p:blipFill>
        <p:spPr bwMode="auto">
          <a:xfrm>
            <a:off x="4581057" y="4005065"/>
            <a:ext cx="1955941" cy="2725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r="21276"/>
          <a:stretch/>
        </p:blipFill>
        <p:spPr>
          <a:xfrm>
            <a:off x="6813057" y="4005065"/>
            <a:ext cx="2088000" cy="2725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593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Z:\BANCO DE FOTOS\Hoteles\Hoteles\Montaña\Tabacon Resort\05-2016\37 - Tabacon - Honeymoon Sui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4"/>
          <a:stretch/>
        </p:blipFill>
        <p:spPr bwMode="auto">
          <a:xfrm flipH="1">
            <a:off x="-36512" y="2220"/>
            <a:ext cx="4572004" cy="68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337260"/>
            <a:ext cx="8784976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-2" y="332656"/>
            <a:ext cx="903649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Tabacón Grand Spa &amp; Thermal Resort – </a:t>
            </a:r>
            <a:r>
              <a:rPr lang="es-CR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Honeymoon</a:t>
            </a:r>
            <a:r>
              <a:rPr lang="es-C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Suite</a:t>
            </a:r>
          </a:p>
        </p:txBody>
      </p:sp>
      <p:pic>
        <p:nvPicPr>
          <p:cNvPr id="4" name="Picture 2" descr="https://www.tabacon.com/wp-content/uploads/2016/10/Honeymoon-Suit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14" y="1124744"/>
            <a:ext cx="3904050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tabacon.com/wp-content/uploads/2016/10/39-Tabacon-Honeymoon-Su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4"/>
            <a:ext cx="3904050" cy="26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25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Termas Tabacon3.jpg"/>
          <p:cNvPicPr>
            <a:picLocks noChangeAspect="1"/>
          </p:cNvPicPr>
          <p:nvPr/>
        </p:nvPicPr>
        <p:blipFill>
          <a:blip r:embed="rId2" cstate="print"/>
          <a:srcRect l="7163"/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 err="1">
                <a:solidFill>
                  <a:schemeClr val="bg1"/>
                </a:solidFill>
              </a:rPr>
              <a:t>Tabacon</a:t>
            </a:r>
            <a:r>
              <a:rPr lang="es-CR" altLang="es-CR" sz="4000" dirty="0">
                <a:solidFill>
                  <a:schemeClr val="bg1"/>
                </a:solidFill>
              </a:rPr>
              <a:t> </a:t>
            </a:r>
            <a:r>
              <a:rPr lang="es-CR" altLang="es-CR" sz="4000" b="1" dirty="0">
                <a:solidFill>
                  <a:schemeClr val="bg1"/>
                </a:solidFill>
              </a:rPr>
              <a:t>Hot Springs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8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WSTN\PAULA\Catalogo Incentivos\Catálogo 2013 -2014 (Actualización de App)\CARPETA DE DROPBOX\Atractivos\Sky Adventures\Arenal\05_Sky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-3" y="-265832"/>
            <a:ext cx="4411980" cy="712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>
                <a:solidFill>
                  <a:schemeClr val="bg1"/>
                </a:solidFill>
              </a:rPr>
              <a:t>Sky Adventures </a:t>
            </a:r>
            <a:r>
              <a:rPr lang="es-CR" altLang="es-CR" sz="4000" b="1" dirty="0">
                <a:solidFill>
                  <a:schemeClr val="bg1"/>
                </a:solidFill>
              </a:rPr>
              <a:t>Arenal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4581057" y="1196752"/>
            <a:ext cx="4320000" cy="267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655" y="4005064"/>
            <a:ext cx="1974401" cy="2725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4" descr="Z:\BANCO DE FOTOS\Tours\Sky Adventures Monteverde\Fotos TRAM &amp; TREK\Sky Adventures-1451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4621" y="4005064"/>
            <a:ext cx="1974400" cy="27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58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Adorno 2-01.png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09"/>
            <a:ext cx="9144000" cy="668158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-324544" y="-216024"/>
            <a:ext cx="10009112" cy="7101408"/>
          </a:xfrm>
          <a:prstGeom prst="rect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5 CuadroTexto"/>
          <p:cNvSpPr txBox="1"/>
          <p:nvPr/>
        </p:nvSpPr>
        <p:spPr>
          <a:xfrm>
            <a:off x="1115616" y="2028615"/>
            <a:ext cx="7128792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R" sz="8800" b="1" dirty="0">
                <a:solidFill>
                  <a:schemeClr val="bg1"/>
                </a:solidFill>
              </a:rPr>
              <a:t>Costa Rica </a:t>
            </a:r>
            <a:r>
              <a:rPr lang="es-CR" sz="8800" b="1" dirty="0" err="1">
                <a:solidFill>
                  <a:schemeClr val="bg1"/>
                </a:solidFill>
              </a:rPr>
              <a:t>is</a:t>
            </a:r>
            <a:r>
              <a:rPr lang="es-CR" sz="88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1441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uaria Morad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35937" y="-1155127"/>
            <a:ext cx="12215874" cy="91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  <a:solidFill>
            <a:srgbClr val="86174A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4000" dirty="0">
                <a:solidFill>
                  <a:schemeClr val="bg1"/>
                </a:solidFill>
              </a:rPr>
              <a:t>Guaria </a:t>
            </a:r>
            <a:r>
              <a:rPr lang="es-CR" sz="4000" b="1" dirty="0">
                <a:solidFill>
                  <a:schemeClr val="bg1"/>
                </a:solidFill>
              </a:rPr>
              <a:t>Morada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61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sta Rica Travel Tree Fro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775" y="-76200"/>
            <a:ext cx="10442575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>
                <a:solidFill>
                  <a:schemeClr val="bg1"/>
                </a:solidFill>
              </a:rPr>
              <a:t>Rana </a:t>
            </a:r>
            <a:r>
              <a:rPr lang="es-CR" altLang="es-CR" sz="4000" b="1" dirty="0">
                <a:solidFill>
                  <a:schemeClr val="bg1"/>
                </a:solidFill>
              </a:rPr>
              <a:t>Calzonuda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01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Guacamayo_-_Ara_Maca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982" y="0"/>
            <a:ext cx="1032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4000" dirty="0">
                <a:solidFill>
                  <a:schemeClr val="bg1"/>
                </a:solidFill>
              </a:rPr>
              <a:t>Lapa </a:t>
            </a:r>
            <a:r>
              <a:rPr lang="es-CR" sz="4000" b="1" dirty="0">
                <a:solidFill>
                  <a:schemeClr val="bg1"/>
                </a:solidFill>
              </a:rPr>
              <a:t>Roja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3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s-CR" sz="4000" dirty="0">
                <a:solidFill>
                  <a:schemeClr val="bg1"/>
                </a:solidFill>
              </a:rPr>
              <a:t>International</a:t>
            </a:r>
            <a:r>
              <a:rPr lang="en-US" altLang="es-CR" sz="4000" b="1" dirty="0">
                <a:solidFill>
                  <a:schemeClr val="bg1"/>
                </a:solidFill>
              </a:rPr>
              <a:t> Airports</a:t>
            </a:r>
            <a:r>
              <a:rPr lang="es-ES" altLang="es-CR" sz="4000" b="1" dirty="0">
                <a:solidFill>
                  <a:schemeClr val="bg1"/>
                </a:solidFill>
              </a:rPr>
              <a:t>: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6 Imagen" descr="Mapa para presentación - Verde Lim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0728" y="1700808"/>
            <a:ext cx="4499992" cy="4224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Llamada con línea 1"/>
          <p:cNvSpPr/>
          <p:nvPr/>
        </p:nvSpPr>
        <p:spPr>
          <a:xfrm>
            <a:off x="5328592" y="2492896"/>
            <a:ext cx="3599384" cy="432048"/>
          </a:xfrm>
          <a:prstGeom prst="borderCallout1">
            <a:avLst>
              <a:gd name="adj1" fmla="val 45625"/>
              <a:gd name="adj2" fmla="val -270"/>
              <a:gd name="adj3" fmla="val 254373"/>
              <a:gd name="adj4" fmla="val -31234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altLang="es-CR" dirty="0"/>
              <a:t>Apto. </a:t>
            </a:r>
            <a:r>
              <a:rPr lang="es-ES" altLang="es-CR" dirty="0" err="1"/>
              <a:t>Intl</a:t>
            </a:r>
            <a:r>
              <a:rPr lang="es-ES" altLang="es-CR" dirty="0"/>
              <a:t>. Juan Santamaría</a:t>
            </a:r>
            <a:endParaRPr lang="es-CR" sz="1600" dirty="0">
              <a:solidFill>
                <a:schemeClr val="bg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4032448" y="354902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9 Llamada con línea 1"/>
          <p:cNvSpPr/>
          <p:nvPr/>
        </p:nvSpPr>
        <p:spPr>
          <a:xfrm>
            <a:off x="395536" y="4437112"/>
            <a:ext cx="3384376" cy="432048"/>
          </a:xfrm>
          <a:prstGeom prst="borderCallout1">
            <a:avLst>
              <a:gd name="adj1" fmla="val 45625"/>
              <a:gd name="adj2" fmla="val -270"/>
              <a:gd name="adj3" fmla="val -355152"/>
              <a:gd name="adj4" fmla="val 64446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altLang="es-CR" dirty="0"/>
              <a:t>Apto. </a:t>
            </a:r>
            <a:r>
              <a:rPr lang="es-ES" altLang="es-CR" dirty="0" err="1"/>
              <a:t>Intl</a:t>
            </a:r>
            <a:r>
              <a:rPr lang="es-ES" altLang="es-CR" dirty="0"/>
              <a:t>. Daniel </a:t>
            </a:r>
            <a:r>
              <a:rPr lang="es-ES" altLang="es-CR" dirty="0" err="1"/>
              <a:t>Oduber</a:t>
            </a:r>
            <a:endParaRPr lang="es-CR" sz="1600" dirty="0">
              <a:solidFill>
                <a:schemeClr val="bg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483768" y="278092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6" name="15 Imagen" descr="Av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2104">
            <a:off x="5436096" y="2492896"/>
            <a:ext cx="362750" cy="399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 descr="Av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2104">
            <a:off x="512291" y="4442696"/>
            <a:ext cx="362750" cy="399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06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Buceo-3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2553" y="0"/>
            <a:ext cx="10329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B0F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  <a:solidFill>
            <a:srgbClr val="0070C0">
              <a:alpha val="82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 err="1">
                <a:solidFill>
                  <a:schemeClr val="bg1"/>
                </a:solidFill>
              </a:rPr>
              <a:t>Mantarraya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7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 descr="tortuga-nada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5" y="0"/>
            <a:ext cx="1028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  <a:solidFill>
            <a:srgbClr val="002060">
              <a:alpha val="89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4000" dirty="0" err="1">
                <a:solidFill>
                  <a:schemeClr val="bg1"/>
                </a:solidFill>
              </a:rPr>
              <a:t>Turtle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55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delfin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460" y="0"/>
            <a:ext cx="10276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 err="1">
                <a:solidFill>
                  <a:schemeClr val="bg1"/>
                </a:solidFill>
              </a:rPr>
              <a:t>Dolphins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86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 descr="ballen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377" y="0"/>
            <a:ext cx="102776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  <a:solidFill>
            <a:srgbClr val="DF2F27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altLang="es-CR" sz="4000" dirty="0" err="1">
                <a:solidFill>
                  <a:schemeClr val="bg1"/>
                </a:solidFill>
              </a:rPr>
              <a:t>Whale</a:t>
            </a:r>
            <a:endParaRPr lang="es-C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47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oto-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100013"/>
            <a:ext cx="9324975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059832" y="5825808"/>
            <a:ext cx="3636912" cy="1032191"/>
          </a:xfrm>
          <a:prstGeom prst="rect">
            <a:avLst/>
          </a:prstGeom>
          <a:solidFill>
            <a:srgbClr val="00AF99">
              <a:alpha val="76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Costa Rica </a:t>
            </a:r>
          </a:p>
          <a:p>
            <a:pPr algn="l"/>
            <a:r>
              <a:rPr lang="es-CR" sz="3600" dirty="0">
                <a:solidFill>
                  <a:schemeClr val="bg1"/>
                </a:solidFill>
                <a:latin typeface="Kaushan Script" pitchFamily="66" charset="0"/>
              </a:rPr>
              <a:t>            Pura Vida!</a:t>
            </a:r>
          </a:p>
        </p:txBody>
      </p:sp>
    </p:spTree>
    <p:extLst>
      <p:ext uri="{BB962C8B-B14F-4D97-AF65-F5344CB8AC3E}">
        <p14:creationId xmlns:p14="http://schemas.microsoft.com/office/powerpoint/2010/main" val="147241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Rueda de Carreta.png"/>
          <p:cNvPicPr>
            <a:picLocks noChangeAspect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0"/>
            <a:ext cx="1944216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1043608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R" dirty="0"/>
          </a:p>
        </p:txBody>
      </p:sp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s-CR" dirty="0">
                <a:solidFill>
                  <a:schemeClr val="bg1"/>
                </a:solidFill>
              </a:rPr>
              <a:t>General</a:t>
            </a:r>
            <a:r>
              <a:rPr lang="es-ES" altLang="es-CR" dirty="0">
                <a:solidFill>
                  <a:schemeClr val="bg1"/>
                </a:solidFill>
              </a:rPr>
              <a:t> </a:t>
            </a:r>
            <a:r>
              <a:rPr lang="en-US" altLang="es-CR" b="1" dirty="0">
                <a:solidFill>
                  <a:schemeClr val="bg1"/>
                </a:solidFill>
              </a:rPr>
              <a:t>Facts</a:t>
            </a:r>
            <a:endParaRPr lang="es-C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4294967295"/>
          </p:nvPr>
        </p:nvSpPr>
        <p:spPr>
          <a:xfrm>
            <a:off x="2339752" y="1052736"/>
            <a:ext cx="6804248" cy="58052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Government: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Presidential</a:t>
            </a: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Democracy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Division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provinces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Capital: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 José.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4.579.00.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Official language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Spanish.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Official religion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Catholic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Currency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</a:t>
            </a:r>
            <a:r>
              <a:rPr lang="es-CR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ó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(¢). </a:t>
            </a:r>
          </a:p>
          <a:p>
            <a:pPr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Electricity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110 Voltios. </a:t>
            </a:r>
          </a:p>
          <a:p>
            <a:pPr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Dry season 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half November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dry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ES" altLang="es-C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season</a:t>
            </a:r>
            <a:r>
              <a:rPr lang="es-ES" altLang="es-C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half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November</a:t>
            </a:r>
            <a:r>
              <a:rPr lang="es-E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altLang="es-C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rainy).</a:t>
            </a:r>
            <a:endParaRPr lang="es-ES" altLang="es-C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9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s-CR" dirty="0">
                <a:solidFill>
                  <a:schemeClr val="bg1"/>
                </a:solidFill>
              </a:rPr>
              <a:t>General </a:t>
            </a:r>
            <a:r>
              <a:rPr lang="en-US" altLang="es-CR" b="1" dirty="0">
                <a:solidFill>
                  <a:schemeClr val="bg1"/>
                </a:solidFill>
              </a:rPr>
              <a:t>Facts</a:t>
            </a:r>
            <a:endParaRPr lang="es-C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6 Imagen" descr="Mapa para presentación - Verde Lim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96806"/>
            <a:ext cx="4499992" cy="4224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"/>
          <p:cNvSpPr/>
          <p:nvPr/>
        </p:nvSpPr>
        <p:spPr>
          <a:xfrm>
            <a:off x="4837093" y="458112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R" b="1" dirty="0">
                <a:solidFill>
                  <a:schemeClr val="bg1"/>
                </a:solidFill>
              </a:rPr>
              <a:t>25.58%</a:t>
            </a:r>
            <a:r>
              <a:rPr lang="es-ES" altLang="es-CR" dirty="0">
                <a:solidFill>
                  <a:schemeClr val="bg1"/>
                </a:solidFill>
              </a:rPr>
              <a:t> </a:t>
            </a:r>
            <a:endParaRPr lang="es-CR" dirty="0">
              <a:solidFill>
                <a:schemeClr val="bg1"/>
              </a:solidFill>
            </a:endParaRPr>
          </a:p>
        </p:txBody>
      </p:sp>
      <p:sp>
        <p:nvSpPr>
          <p:cNvPr id="8" name="7 Llamada con línea 1"/>
          <p:cNvSpPr/>
          <p:nvPr/>
        </p:nvSpPr>
        <p:spPr>
          <a:xfrm>
            <a:off x="4499992" y="1268760"/>
            <a:ext cx="4320480" cy="432048"/>
          </a:xfrm>
          <a:prstGeom prst="borderCallout1">
            <a:avLst>
              <a:gd name="adj1" fmla="val 45625"/>
              <a:gd name="adj2" fmla="val -270"/>
              <a:gd name="adj3" fmla="val 573517"/>
              <a:gd name="adj4" fmla="val -49508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es-CR" sz="2000" dirty="0">
                <a:solidFill>
                  <a:schemeClr val="bg1"/>
                </a:solidFill>
              </a:rPr>
              <a:t>M</a:t>
            </a:r>
            <a:r>
              <a:rPr lang="en-US" altLang="es-CR" sz="2000" dirty="0">
                <a:solidFill>
                  <a:schemeClr val="bg1"/>
                </a:solidFill>
              </a:rPr>
              <a:t>ore than</a:t>
            </a:r>
            <a:r>
              <a:rPr lang="es-ES" altLang="es-CR" sz="2000" dirty="0">
                <a:solidFill>
                  <a:schemeClr val="bg1"/>
                </a:solidFill>
              </a:rPr>
              <a:t> 600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of plantas</a:t>
            </a:r>
            <a:endParaRPr lang="es-CR" dirty="0">
              <a:solidFill>
                <a:schemeClr val="bg1"/>
              </a:solidFill>
            </a:endParaRPr>
          </a:p>
        </p:txBody>
      </p:sp>
      <p:sp>
        <p:nvSpPr>
          <p:cNvPr id="9" name="8 Llamada con línea 1"/>
          <p:cNvSpPr/>
          <p:nvPr/>
        </p:nvSpPr>
        <p:spPr>
          <a:xfrm>
            <a:off x="4499992" y="1859226"/>
            <a:ext cx="4320480" cy="432048"/>
          </a:xfrm>
          <a:prstGeom prst="borderCallout1">
            <a:avLst>
              <a:gd name="adj1" fmla="val 42476"/>
              <a:gd name="adj2" fmla="val 1263"/>
              <a:gd name="adj3" fmla="val 437665"/>
              <a:gd name="adj4" fmla="val -49254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230 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</a:t>
            </a:r>
            <a:r>
              <a:rPr lang="en-US" altLang="es-CR" sz="2000" dirty="0">
                <a:solidFill>
                  <a:schemeClr val="bg1"/>
                </a:solidFill>
              </a:rPr>
              <a:t>of animals 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0" name="9 Llamada con línea 1"/>
          <p:cNvSpPr/>
          <p:nvPr/>
        </p:nvSpPr>
        <p:spPr>
          <a:xfrm>
            <a:off x="4499992" y="2449692"/>
            <a:ext cx="4320480" cy="432048"/>
          </a:xfrm>
          <a:prstGeom prst="borderCallout1">
            <a:avLst>
              <a:gd name="adj1" fmla="val 48985"/>
              <a:gd name="adj2" fmla="val -270"/>
              <a:gd name="adj3" fmla="val 303946"/>
              <a:gd name="adj4" fmla="val -49278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760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of </a:t>
            </a:r>
            <a:r>
              <a:rPr lang="es-ES" altLang="es-CR" sz="2000" dirty="0" err="1">
                <a:solidFill>
                  <a:schemeClr val="bg1"/>
                </a:solidFill>
              </a:rPr>
              <a:t>birds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1" name="10 Llamada con línea 1"/>
          <p:cNvSpPr/>
          <p:nvPr/>
        </p:nvSpPr>
        <p:spPr>
          <a:xfrm>
            <a:off x="4499992" y="3040158"/>
            <a:ext cx="4320480" cy="432048"/>
          </a:xfrm>
          <a:prstGeom prst="borderCallout1">
            <a:avLst>
              <a:gd name="adj1" fmla="val 53499"/>
              <a:gd name="adj2" fmla="val 822"/>
              <a:gd name="adj3" fmla="val 168849"/>
              <a:gd name="adj4" fmla="val -49341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More than1300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de </a:t>
            </a:r>
            <a:r>
              <a:rPr lang="es-ES" altLang="es-CR" sz="2000" dirty="0" err="1">
                <a:solidFill>
                  <a:schemeClr val="bg1"/>
                </a:solidFill>
              </a:rPr>
              <a:t>trees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2" name="11 Llamada con línea 1"/>
          <p:cNvSpPr/>
          <p:nvPr/>
        </p:nvSpPr>
        <p:spPr>
          <a:xfrm>
            <a:off x="4499992" y="3630624"/>
            <a:ext cx="4320480" cy="576064"/>
          </a:xfrm>
          <a:prstGeom prst="borderCallout1">
            <a:avLst>
              <a:gd name="adj1" fmla="val 54024"/>
              <a:gd name="adj2" fmla="val 737"/>
              <a:gd name="adj3" fmla="val 21937"/>
              <a:gd name="adj4" fmla="val -49359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More than800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of </a:t>
            </a:r>
            <a:r>
              <a:rPr lang="es-ES" altLang="es-CR" sz="2000" dirty="0" err="1">
                <a:solidFill>
                  <a:schemeClr val="bg1"/>
                </a:solidFill>
              </a:rPr>
              <a:t>ferns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4" name="13 Llamada con línea 1"/>
          <p:cNvSpPr/>
          <p:nvPr/>
        </p:nvSpPr>
        <p:spPr>
          <a:xfrm>
            <a:off x="4499992" y="4365104"/>
            <a:ext cx="4320480" cy="576000"/>
          </a:xfrm>
          <a:prstGeom prst="borderCallout1">
            <a:avLst>
              <a:gd name="adj1" fmla="val 58123"/>
              <a:gd name="adj2" fmla="val 1863"/>
              <a:gd name="adj3" fmla="val -102273"/>
              <a:gd name="adj4" fmla="val -49478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More than1000 </a:t>
            </a:r>
            <a:r>
              <a:rPr lang="es-ES" altLang="es-CR" sz="2000" dirty="0" err="1">
                <a:solidFill>
                  <a:schemeClr val="bg1"/>
                </a:solidFill>
              </a:rPr>
              <a:t>Species</a:t>
            </a:r>
            <a:r>
              <a:rPr lang="es-ES" altLang="es-CR" sz="2000" dirty="0">
                <a:solidFill>
                  <a:schemeClr val="bg1"/>
                </a:solidFill>
              </a:rPr>
              <a:t> of </a:t>
            </a:r>
            <a:r>
              <a:rPr lang="es-ES" altLang="es-CR" sz="2000" dirty="0" err="1">
                <a:solidFill>
                  <a:schemeClr val="bg1"/>
                </a:solidFill>
              </a:rPr>
              <a:t>orchids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3" name="12 Llamada con línea 1"/>
          <p:cNvSpPr/>
          <p:nvPr/>
        </p:nvSpPr>
        <p:spPr>
          <a:xfrm>
            <a:off x="4499992" y="5085184"/>
            <a:ext cx="4320480" cy="576000"/>
          </a:xfrm>
          <a:prstGeom prst="borderCallout1">
            <a:avLst>
              <a:gd name="adj1" fmla="val 56800"/>
              <a:gd name="adj2" fmla="val 981"/>
              <a:gd name="adj3" fmla="val -230596"/>
              <a:gd name="adj4" fmla="val -49301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ES" altLang="es-CR" sz="2000" dirty="0">
                <a:solidFill>
                  <a:schemeClr val="bg1"/>
                </a:solidFill>
              </a:rPr>
              <a:t>6% of </a:t>
            </a:r>
            <a:r>
              <a:rPr lang="es-ES" altLang="es-CR" sz="2000" dirty="0" err="1">
                <a:solidFill>
                  <a:schemeClr val="bg1"/>
                </a:solidFill>
              </a:rPr>
              <a:t>the</a:t>
            </a:r>
            <a:r>
              <a:rPr lang="es-ES" altLang="es-CR" sz="2000" dirty="0">
                <a:solidFill>
                  <a:schemeClr val="bg1"/>
                </a:solidFill>
              </a:rPr>
              <a:t> </a:t>
            </a:r>
            <a:r>
              <a:rPr lang="es-ES" altLang="es-CR" sz="2000" dirty="0" err="1">
                <a:solidFill>
                  <a:schemeClr val="bg1"/>
                </a:solidFill>
              </a:rPr>
              <a:t>world’s</a:t>
            </a:r>
            <a:r>
              <a:rPr lang="es-ES" altLang="es-CR" sz="2000" dirty="0">
                <a:solidFill>
                  <a:schemeClr val="bg1"/>
                </a:solidFill>
              </a:rPr>
              <a:t> </a:t>
            </a:r>
            <a:r>
              <a:rPr lang="es-ES" altLang="es-CR" sz="2000" dirty="0" err="1">
                <a:solidFill>
                  <a:schemeClr val="bg1"/>
                </a:solidFill>
              </a:rPr>
              <a:t>Biodiversity</a:t>
            </a:r>
            <a:endParaRPr lang="es-ES" altLang="es-CR" sz="2000" dirty="0">
              <a:solidFill>
                <a:schemeClr val="bg1"/>
              </a:solidFill>
            </a:endParaRPr>
          </a:p>
        </p:txBody>
      </p:sp>
      <p:sp>
        <p:nvSpPr>
          <p:cNvPr id="15" name="14 Llamada con línea 1"/>
          <p:cNvSpPr/>
          <p:nvPr/>
        </p:nvSpPr>
        <p:spPr>
          <a:xfrm>
            <a:off x="4499992" y="5805264"/>
            <a:ext cx="4320480" cy="576000"/>
          </a:xfrm>
          <a:prstGeom prst="borderCallout1">
            <a:avLst>
              <a:gd name="adj1" fmla="val 58123"/>
              <a:gd name="adj2" fmla="val 981"/>
              <a:gd name="adj3" fmla="val -357596"/>
              <a:gd name="adj4" fmla="val -49654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pt-BR" altLang="es-CR" sz="1900" dirty="0">
                <a:solidFill>
                  <a:schemeClr val="bg1"/>
                </a:solidFill>
              </a:rPr>
              <a:t>25.58% </a:t>
            </a:r>
            <a:r>
              <a:rPr lang="pt-BR" altLang="es-CR" sz="1900" dirty="0" err="1">
                <a:solidFill>
                  <a:schemeClr val="bg1"/>
                </a:solidFill>
              </a:rPr>
              <a:t>of</a:t>
            </a:r>
            <a:r>
              <a:rPr lang="pt-BR" altLang="es-CR" sz="1900" dirty="0">
                <a:solidFill>
                  <a:schemeClr val="bg1"/>
                </a:solidFill>
              </a:rPr>
              <a:t> </a:t>
            </a:r>
            <a:r>
              <a:rPr lang="pt-BR" altLang="es-CR" sz="1900" dirty="0" err="1">
                <a:solidFill>
                  <a:schemeClr val="bg1"/>
                </a:solidFill>
              </a:rPr>
              <a:t>the</a:t>
            </a:r>
            <a:r>
              <a:rPr lang="pt-BR" altLang="es-CR" sz="1900" dirty="0">
                <a:solidFill>
                  <a:schemeClr val="bg1"/>
                </a:solidFill>
              </a:rPr>
              <a:t> </a:t>
            </a:r>
            <a:r>
              <a:rPr lang="pt-BR" altLang="es-CR" sz="1900" dirty="0" err="1">
                <a:solidFill>
                  <a:schemeClr val="bg1"/>
                </a:solidFill>
              </a:rPr>
              <a:t>Territory</a:t>
            </a:r>
            <a:r>
              <a:rPr lang="pt-BR" altLang="es-CR" sz="1900" dirty="0">
                <a:solidFill>
                  <a:schemeClr val="bg1"/>
                </a:solidFill>
              </a:rPr>
              <a:t> </a:t>
            </a:r>
            <a:r>
              <a:rPr lang="pt-BR" altLang="es-CR" sz="1900" dirty="0" err="1">
                <a:solidFill>
                  <a:schemeClr val="bg1"/>
                </a:solidFill>
              </a:rPr>
              <a:t>is</a:t>
            </a:r>
            <a:r>
              <a:rPr lang="pt-BR" altLang="es-CR" sz="1900" dirty="0">
                <a:solidFill>
                  <a:schemeClr val="bg1"/>
                </a:solidFill>
              </a:rPr>
              <a:t> </a:t>
            </a:r>
            <a:r>
              <a:rPr lang="pt-BR" altLang="es-CR" sz="1900" dirty="0" err="1">
                <a:solidFill>
                  <a:schemeClr val="bg1"/>
                </a:solidFill>
              </a:rPr>
              <a:t>protected</a:t>
            </a:r>
            <a:endParaRPr lang="pt-BR" altLang="es-CR" sz="2000" dirty="0">
              <a:solidFill>
                <a:schemeClr val="bg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2267744" y="364502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8258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altLang="es-CR" dirty="0">
                <a:solidFill>
                  <a:schemeClr val="bg1"/>
                </a:solidFill>
              </a:rPr>
              <a:t>Entra</a:t>
            </a:r>
            <a:r>
              <a:rPr lang="en-US" altLang="es-CR" dirty="0" err="1">
                <a:solidFill>
                  <a:schemeClr val="bg1"/>
                </a:solidFill>
              </a:rPr>
              <a:t>nce</a:t>
            </a:r>
            <a:r>
              <a:rPr lang="es-ES" altLang="es-CR" dirty="0">
                <a:solidFill>
                  <a:schemeClr val="bg1"/>
                </a:solidFill>
              </a:rPr>
              <a:t> </a:t>
            </a:r>
            <a:r>
              <a:rPr lang="es-ES" altLang="es-CR" dirty="0" err="1">
                <a:solidFill>
                  <a:schemeClr val="bg1"/>
                </a:solidFill>
              </a:rPr>
              <a:t>requirements</a:t>
            </a:r>
            <a:r>
              <a:rPr lang="en-US" altLang="es-CR" b="1" dirty="0">
                <a:solidFill>
                  <a:schemeClr val="bg1"/>
                </a:solidFill>
              </a:rPr>
              <a:t>:</a:t>
            </a:r>
            <a:endParaRPr lang="es-C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0" y="1202551"/>
            <a:ext cx="91440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s-C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altLang="es-CR" dirty="0">
              <a:solidFill>
                <a:prstClr val="black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Passport valid for at least 6 months from your date of entry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Please check if clients require the Yellow Fever Vaccine to enter the country: </a:t>
            </a: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2"/>
              </a:rPr>
              <a:t>Countries that require Yellow Fever Vaccine </a:t>
            </a:r>
            <a:endParaRPr kumimoji="0" lang="en-US" altLang="es-C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Please check if you require a visa to enter Costa Rica using the following link </a:t>
            </a: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https://migracion.go.cr/Paginas/Visas.aspx</a:t>
            </a: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s-C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endParaRPr kumimoji="0" lang="es-ES" altLang="es-C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en-US" dirty="0"/>
              <a:t> </a:t>
            </a:r>
            <a:endParaRPr lang="es-CR" dirty="0"/>
          </a:p>
          <a:p>
            <a:endParaRPr lang="es-CR" dirty="0"/>
          </a:p>
          <a:p>
            <a:endParaRPr lang="es-ES" altLang="es-CR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altLang="es-CR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8" y="5107740"/>
            <a:ext cx="3168352" cy="1781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69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San José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7" y="1168287"/>
            <a:ext cx="7566602" cy="5528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Llamada con línea 1"/>
          <p:cNvSpPr/>
          <p:nvPr/>
        </p:nvSpPr>
        <p:spPr>
          <a:xfrm flipH="1">
            <a:off x="1266398" y="3932768"/>
            <a:ext cx="1570734" cy="288032"/>
          </a:xfrm>
          <a:prstGeom prst="borderCallout1">
            <a:avLst>
              <a:gd name="adj1" fmla="val 45625"/>
              <a:gd name="adj2" fmla="val -270"/>
              <a:gd name="adj3" fmla="val -70172"/>
              <a:gd name="adj4" fmla="val -79176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schemeClr val="bg1"/>
                </a:solidFill>
              </a:rPr>
              <a:t>San José</a:t>
            </a:r>
          </a:p>
        </p:txBody>
      </p:sp>
      <p:sp>
        <p:nvSpPr>
          <p:cNvPr id="7" name="6 Elipse"/>
          <p:cNvSpPr/>
          <p:nvPr/>
        </p:nvSpPr>
        <p:spPr>
          <a:xfrm>
            <a:off x="4038198" y="3652146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9 Llamada con línea 1"/>
          <p:cNvSpPr/>
          <p:nvPr/>
        </p:nvSpPr>
        <p:spPr>
          <a:xfrm>
            <a:off x="5442354" y="2409910"/>
            <a:ext cx="3599384" cy="432048"/>
          </a:xfrm>
          <a:prstGeom prst="borderCallout1">
            <a:avLst>
              <a:gd name="adj1" fmla="val 45625"/>
              <a:gd name="adj2" fmla="val -270"/>
              <a:gd name="adj3" fmla="val 254373"/>
              <a:gd name="adj4" fmla="val -31234"/>
            </a:avLst>
          </a:prstGeom>
          <a:solidFill>
            <a:srgbClr val="B31F3F"/>
          </a:solidFill>
          <a:ln>
            <a:solidFill>
              <a:srgbClr val="B31F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altLang="es-CR" dirty="0"/>
              <a:t>Apto. </a:t>
            </a:r>
            <a:r>
              <a:rPr lang="es-ES" altLang="es-CR" dirty="0" err="1"/>
              <a:t>Intl</a:t>
            </a:r>
            <a:r>
              <a:rPr lang="es-ES" altLang="es-CR" dirty="0"/>
              <a:t>. Juan Santamaría</a:t>
            </a:r>
            <a:endParaRPr lang="es-CR" sz="1600" dirty="0">
              <a:solidFill>
                <a:schemeClr val="bg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4176128" y="3495958"/>
            <a:ext cx="156188" cy="1561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2" name="11 Imagen" descr="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2104">
            <a:off x="5549858" y="2409910"/>
            <a:ext cx="362750" cy="399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27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0594" y="-243410"/>
            <a:ext cx="11105190" cy="73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92596" y="2420888"/>
            <a:ext cx="10729192" cy="2016224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31640" y="2996952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4800" b="1" dirty="0">
                <a:solidFill>
                  <a:schemeClr val="bg1"/>
                </a:solidFill>
                <a:effectLst>
                  <a:outerShdw blurRad="355600" dist="876300" dir="852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Hotel Grano de Oro</a:t>
            </a:r>
          </a:p>
          <a:p>
            <a:r>
              <a:rPr lang="es-CR" sz="4000" dirty="0">
                <a:solidFill>
                  <a:schemeClr val="bg1"/>
                </a:solidFill>
                <a:effectLst>
                  <a:outerShdw blurRad="355600" dist="876300" dir="852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San José</a:t>
            </a:r>
          </a:p>
        </p:txBody>
      </p:sp>
    </p:spTree>
    <p:extLst>
      <p:ext uri="{BB962C8B-B14F-4D97-AF65-F5344CB8AC3E}">
        <p14:creationId xmlns:p14="http://schemas.microsoft.com/office/powerpoint/2010/main" val="291931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4" r="20651" b="2410"/>
          <a:stretch/>
        </p:blipFill>
        <p:spPr bwMode="auto">
          <a:xfrm>
            <a:off x="0" y="0"/>
            <a:ext cx="4411980" cy="70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-3" y="260648"/>
            <a:ext cx="6926659" cy="648072"/>
          </a:xfrm>
          <a:prstGeom prst="rect">
            <a:avLst/>
          </a:prstGeom>
          <a:solidFill>
            <a:srgbClr val="00AF9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-2" y="260648"/>
            <a:ext cx="692665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Hotel Grano de Oro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059" y="1386961"/>
            <a:ext cx="4310152" cy="229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r="26083"/>
          <a:stretch/>
        </p:blipFill>
        <p:spPr bwMode="auto">
          <a:xfrm>
            <a:off x="4581057" y="4005063"/>
            <a:ext cx="1955941" cy="27259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7" r="43234" b="-17"/>
          <a:stretch/>
        </p:blipFill>
        <p:spPr>
          <a:xfrm flipH="1">
            <a:off x="6822890" y="4005064"/>
            <a:ext cx="2068319" cy="2725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156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9332</TotalTime>
  <Words>306</Words>
  <Application>Microsoft Office PowerPoint</Application>
  <PresentationFormat>Presentación en pantalla (4:3)</PresentationFormat>
  <Paragraphs>70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Kaushan Script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TopTours</dc:creator>
  <cp:lastModifiedBy>EL TUCAN DE GANDOCA MANZANILLO SA</cp:lastModifiedBy>
  <cp:revision>592</cp:revision>
  <dcterms:created xsi:type="dcterms:W3CDTF">2015-09-11T15:07:10Z</dcterms:created>
  <dcterms:modified xsi:type="dcterms:W3CDTF">2023-11-24T22:05:43Z</dcterms:modified>
</cp:coreProperties>
</file>