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1244" r:id="rId2"/>
    <p:sldId id="916" r:id="rId3"/>
    <p:sldId id="268" r:id="rId4"/>
    <p:sldId id="543" r:id="rId5"/>
    <p:sldId id="544" r:id="rId6"/>
    <p:sldId id="597" r:id="rId7"/>
    <p:sldId id="300" r:id="rId8"/>
    <p:sldId id="994" r:id="rId9"/>
    <p:sldId id="993" r:id="rId10"/>
    <p:sldId id="999" r:id="rId11"/>
    <p:sldId id="998" r:id="rId12"/>
    <p:sldId id="995" r:id="rId13"/>
    <p:sldId id="1279" r:id="rId14"/>
    <p:sldId id="560" r:id="rId15"/>
    <p:sldId id="460" r:id="rId16"/>
    <p:sldId id="1068" r:id="rId17"/>
    <p:sldId id="1053" r:id="rId18"/>
    <p:sldId id="1055" r:id="rId19"/>
    <p:sldId id="1060" r:id="rId20"/>
    <p:sldId id="1059" r:id="rId21"/>
    <p:sldId id="1071" r:id="rId22"/>
    <p:sldId id="1080" r:id="rId23"/>
    <p:sldId id="1077" r:id="rId24"/>
    <p:sldId id="1075" r:id="rId25"/>
    <p:sldId id="1076" r:id="rId26"/>
    <p:sldId id="664" r:id="rId27"/>
    <p:sldId id="1093" r:id="rId28"/>
    <p:sldId id="1092" r:id="rId29"/>
    <p:sldId id="1089" r:id="rId30"/>
    <p:sldId id="1096" r:id="rId31"/>
    <p:sldId id="1094" r:id="rId32"/>
    <p:sldId id="1088" r:id="rId33"/>
    <p:sldId id="1091" r:id="rId34"/>
    <p:sldId id="1095" r:id="rId35"/>
    <p:sldId id="504" r:id="rId36"/>
    <p:sldId id="831" r:id="rId37"/>
    <p:sldId id="731" r:id="rId38"/>
    <p:sldId id="735" r:id="rId39"/>
    <p:sldId id="725" r:id="rId40"/>
    <p:sldId id="734" r:id="rId41"/>
    <p:sldId id="728" r:id="rId42"/>
    <p:sldId id="729" r:id="rId43"/>
    <p:sldId id="732" r:id="rId44"/>
    <p:sldId id="797" r:id="rId45"/>
    <p:sldId id="798" r:id="rId46"/>
    <p:sldId id="1300" r:id="rId47"/>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8EC50DF-82D0-4BE0-ABF5-8F3605531071}">
          <p14:sldIdLst>
            <p14:sldId id="1244"/>
            <p14:sldId id="916"/>
            <p14:sldId id="268"/>
            <p14:sldId id="543"/>
            <p14:sldId id="544"/>
            <p14:sldId id="597"/>
            <p14:sldId id="300"/>
            <p14:sldId id="994"/>
            <p14:sldId id="993"/>
            <p14:sldId id="999"/>
            <p14:sldId id="998"/>
            <p14:sldId id="995"/>
            <p14:sldId id="1279"/>
            <p14:sldId id="560"/>
            <p14:sldId id="460"/>
            <p14:sldId id="1068"/>
            <p14:sldId id="1053"/>
            <p14:sldId id="1055"/>
            <p14:sldId id="1060"/>
            <p14:sldId id="1059"/>
            <p14:sldId id="1071"/>
            <p14:sldId id="1080"/>
            <p14:sldId id="1077"/>
            <p14:sldId id="1075"/>
            <p14:sldId id="1076"/>
            <p14:sldId id="664"/>
            <p14:sldId id="1093"/>
            <p14:sldId id="1092"/>
            <p14:sldId id="1089"/>
            <p14:sldId id="1096"/>
            <p14:sldId id="1094"/>
            <p14:sldId id="1088"/>
            <p14:sldId id="1091"/>
            <p14:sldId id="1095"/>
            <p14:sldId id="504"/>
            <p14:sldId id="831"/>
            <p14:sldId id="731"/>
            <p14:sldId id="735"/>
            <p14:sldId id="725"/>
            <p14:sldId id="734"/>
            <p14:sldId id="728"/>
            <p14:sldId id="729"/>
            <p14:sldId id="732"/>
            <p14:sldId id="797"/>
            <p14:sldId id="798"/>
            <p14:sldId id="1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p Tours 2" initials="TT2" lastIdx="1" clrIdx="0">
    <p:extLst>
      <p:ext uri="{19B8F6BF-5375-455C-9EA6-DF929625EA0E}">
        <p15:presenceInfo xmlns:p15="http://schemas.microsoft.com/office/powerpoint/2012/main" userId="Top Tours 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4A1947-A610-4882-933F-8FC87262EA12}" type="datetimeFigureOut">
              <a:rPr lang="es-CR" smtClean="0"/>
              <a:t>24/11/2023</a:t>
            </a:fld>
            <a:endParaRPr lang="es-C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222A1D-AFDE-4C96-8AEB-9CF5E1616A5C}" type="slidenum">
              <a:rPr lang="es-CR" smtClean="0"/>
              <a:t>‹Nº›</a:t>
            </a:fld>
            <a:endParaRPr lang="es-CR"/>
          </a:p>
        </p:txBody>
      </p:sp>
    </p:spTree>
    <p:extLst>
      <p:ext uri="{BB962C8B-B14F-4D97-AF65-F5344CB8AC3E}">
        <p14:creationId xmlns:p14="http://schemas.microsoft.com/office/powerpoint/2010/main" val="3136717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79015772-BF0B-4A2B-8C30-E5A78B4ECB9D}" type="slidenum">
              <a:rPr lang="es-CR" smtClean="0"/>
              <a:pPr/>
              <a:t>1</a:t>
            </a:fld>
            <a:endParaRPr lang="es-CR" dirty="0"/>
          </a:p>
        </p:txBody>
      </p:sp>
    </p:spTree>
    <p:extLst>
      <p:ext uri="{BB962C8B-B14F-4D97-AF65-F5344CB8AC3E}">
        <p14:creationId xmlns:p14="http://schemas.microsoft.com/office/powerpoint/2010/main" val="115375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79015772-BF0B-4A2B-8C30-E5A78B4ECB9D}" type="slidenum">
              <a:rPr lang="es-CR" smtClean="0"/>
              <a:pPr/>
              <a:t>39</a:t>
            </a:fld>
            <a:endParaRPr lang="es-CR"/>
          </a:p>
        </p:txBody>
      </p:sp>
    </p:spTree>
    <p:extLst>
      <p:ext uri="{BB962C8B-B14F-4D97-AF65-F5344CB8AC3E}">
        <p14:creationId xmlns:p14="http://schemas.microsoft.com/office/powerpoint/2010/main" val="114736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7444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4042403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27405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1415867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200475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415421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6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2337120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145043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378393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365519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174F8BB-DF77-4F49-A110-5A47C1802454}" type="datetimeFigureOut">
              <a:rPr lang="es-CR" smtClean="0"/>
              <a:t>24/11/2023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241AA03B-3082-4274-A902-75959EB817F1}" type="slidenum">
              <a:rPr lang="es-CR" smtClean="0"/>
              <a:t>‹Nº›</a:t>
            </a:fld>
            <a:endParaRPr lang="es-CR"/>
          </a:p>
        </p:txBody>
      </p:sp>
    </p:spTree>
    <p:extLst>
      <p:ext uri="{BB962C8B-B14F-4D97-AF65-F5344CB8AC3E}">
        <p14:creationId xmlns:p14="http://schemas.microsoft.com/office/powerpoint/2010/main" val="56741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4F8BB-DF77-4F49-A110-5A47C1802454}" type="datetimeFigureOut">
              <a:rPr lang="es-CR" smtClean="0"/>
              <a:t>24/11/2023</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AA03B-3082-4274-A902-75959EB817F1}" type="slidenum">
              <a:rPr lang="es-CR" smtClean="0"/>
              <a:t>‹Nº›</a:t>
            </a:fld>
            <a:endParaRPr lang="es-CR"/>
          </a:p>
        </p:txBody>
      </p:sp>
    </p:spTree>
    <p:extLst>
      <p:ext uri="{BB962C8B-B14F-4D97-AF65-F5344CB8AC3E}">
        <p14:creationId xmlns:p14="http://schemas.microsoft.com/office/powerpoint/2010/main" val="96670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igracion.go.cr/Paginas/Visas.aspx" TargetMode="External"/><Relationship Id="rId2" Type="http://schemas.openxmlformats.org/officeDocument/2006/relationships/hyperlink" Target="https://www.dropbox.com/s/rj4cesodictz418/PAISES%20QUE%20REQUIEREN%20VACUNA%20CONTRA%20LA%20FIEBRE%20AMARILLA.pdf?dl=0"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7748" y="1844824"/>
            <a:ext cx="9108504" cy="2585323"/>
          </a:xfrm>
          <a:prstGeom prst="rect">
            <a:avLst/>
          </a:prstGeom>
          <a:noFill/>
        </p:spPr>
        <p:txBody>
          <a:bodyPr wrap="square" rtlCol="0">
            <a:spAutoFit/>
          </a:bodyPr>
          <a:lstStyle/>
          <a:p>
            <a:pPr algn="ctr"/>
            <a:endParaRPr lang="es-CR" sz="5400" b="1" dirty="0">
              <a:solidFill>
                <a:schemeClr val="bg1">
                  <a:alpha val="85000"/>
                </a:schemeClr>
              </a:solidFill>
              <a:effectLst>
                <a:outerShdw blurRad="50800" dist="38100" dir="2700000" algn="tl" rotWithShape="0">
                  <a:prstClr val="black">
                    <a:alpha val="46000"/>
                  </a:prstClr>
                </a:outerShdw>
                <a:reflection blurRad="38100" stA="61000" endPos="12000" dist="12700" dir="5400000" sy="-100000" algn="bl" rotWithShape="0"/>
              </a:effectLst>
              <a:latin typeface="Century Gothic" panose="020B0502020202020204" pitchFamily="34" charset="0"/>
            </a:endParaRPr>
          </a:p>
          <a:p>
            <a:pPr algn="ctr"/>
            <a:r>
              <a:rPr lang="es-CR" sz="5400" b="1" dirty="0">
                <a:solidFill>
                  <a:schemeClr val="bg1">
                    <a:alpha val="85000"/>
                  </a:schemeClr>
                </a:solidFill>
                <a:effectLst>
                  <a:outerShdw blurRad="50800" dist="38100" dir="2700000" algn="tl" rotWithShape="0">
                    <a:prstClr val="black">
                      <a:alpha val="46000"/>
                    </a:prstClr>
                  </a:outerShdw>
                  <a:reflection blurRad="38100" stA="61000" endPos="12000" dist="12700" dir="5400000" sy="-100000" algn="bl" rotWithShape="0"/>
                </a:effectLst>
                <a:latin typeface="Century Gothic" panose="020B0502020202020204" pitchFamily="34" charset="0"/>
              </a:rPr>
              <a:t>SNAP FINANCE</a:t>
            </a:r>
          </a:p>
          <a:p>
            <a:pPr algn="ctr"/>
            <a:r>
              <a:rPr lang="es-CR" sz="5400" b="1" dirty="0">
                <a:solidFill>
                  <a:schemeClr val="bg1">
                    <a:alpha val="85000"/>
                  </a:schemeClr>
                </a:solidFill>
                <a:effectLst>
                  <a:outerShdw blurRad="50800" dist="38100" dir="2700000" algn="tl" rotWithShape="0">
                    <a:prstClr val="black">
                      <a:alpha val="46000"/>
                    </a:prstClr>
                  </a:outerShdw>
                  <a:reflection blurRad="38100" stA="61000" endPos="12000" dist="12700" dir="5400000" sy="-100000" algn="bl" rotWithShape="0"/>
                </a:effectLst>
                <a:latin typeface="Century Gothic" panose="020B0502020202020204" pitchFamily="34" charset="0"/>
              </a:rPr>
              <a:t>APRIL, 2022 </a:t>
            </a:r>
          </a:p>
        </p:txBody>
      </p:sp>
      <p:pic>
        <p:nvPicPr>
          <p:cNvPr id="8" name="7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00" y="4383935"/>
            <a:ext cx="8172400" cy="125185"/>
          </a:xfrm>
          <a:prstGeom prst="rect">
            <a:avLst/>
          </a:prstGeom>
          <a:effectLst>
            <a:outerShdw blurRad="50800" dist="38100" dir="2700000" algn="tl" rotWithShape="0">
              <a:prstClr val="black">
                <a:alpha val="40000"/>
              </a:prstClr>
            </a:outerShdw>
          </a:effectLst>
        </p:spPr>
      </p:pic>
      <p:pic>
        <p:nvPicPr>
          <p:cNvPr id="11" name="10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00" y="2007671"/>
            <a:ext cx="8172400" cy="125185"/>
          </a:xfrm>
          <a:prstGeom prst="rect">
            <a:avLst/>
          </a:prstGeom>
          <a:effectLst>
            <a:outerShdw blurRad="50800" dist="38100" dir="2700000" algn="tl" rotWithShape="0">
              <a:prstClr val="black">
                <a:alpha val="40000"/>
              </a:prstClr>
            </a:outerShdw>
          </a:effectLst>
        </p:spPr>
      </p:pic>
      <p:pic>
        <p:nvPicPr>
          <p:cNvPr id="9" name="8 Imagen" descr="LogoTopTours (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6376" y="5589241"/>
            <a:ext cx="1154082" cy="1152128"/>
          </a:xfrm>
          <a:prstGeom prst="rect">
            <a:avLst/>
          </a:prstGeom>
          <a:effectLst>
            <a:outerShdw blurRad="50800" dist="38100" dir="2700000" algn="tl" rotWithShape="0">
              <a:prstClr val="black">
                <a:alpha val="40000"/>
              </a:prstClr>
            </a:outerShdw>
          </a:effectLst>
        </p:spPr>
      </p:pic>
      <p:pic>
        <p:nvPicPr>
          <p:cNvPr id="4" name="Imagen 3" descr="Un dibujo de una persona&#10;&#10;Descripción generada automáticamente con confianza baja">
            <a:extLst>
              <a:ext uri="{FF2B5EF4-FFF2-40B4-BE49-F238E27FC236}">
                <a16:creationId xmlns:a16="http://schemas.microsoft.com/office/drawing/2014/main" id="{2CFE6643-56C3-44D8-80E3-D963A68EC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551"/>
            <a:ext cx="9144000" cy="6738897"/>
          </a:xfrm>
          <a:prstGeom prst="rect">
            <a:avLst/>
          </a:prstGeom>
        </p:spPr>
      </p:pic>
      <p:pic>
        <p:nvPicPr>
          <p:cNvPr id="2" name="1 Imagen"/>
          <p:cNvPicPr>
            <a:picLocks noChangeAspect="1"/>
          </p:cNvPicPr>
          <p:nvPr/>
        </p:nvPicPr>
        <p:blipFill rotWithShape="1">
          <a:blip r:embed="rId6" cstate="screen">
            <a:extLst>
              <a:ext uri="{28A0092B-C50C-407E-A947-70E740481C1C}">
                <a14:useLocalDpi xmlns:a14="http://schemas.microsoft.com/office/drawing/2010/main"/>
              </a:ext>
            </a:extLst>
          </a:blip>
          <a:srcRect r="43278"/>
          <a:stretch/>
        </p:blipFill>
        <p:spPr>
          <a:xfrm>
            <a:off x="348060" y="5837786"/>
            <a:ext cx="1919684" cy="9951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7344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Edificio en frente de una casa&#10;&#10;Descripción generada automáticamente con confianza media">
            <a:extLst>
              <a:ext uri="{FF2B5EF4-FFF2-40B4-BE49-F238E27FC236}">
                <a16:creationId xmlns:a16="http://schemas.microsoft.com/office/drawing/2014/main" id="{DDE8BA70-C2DD-4736-AC5A-C374D989370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3104803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Imagen que contiene interior, tabla, edificio, silla&#10;&#10;Descripción generada automáticamente">
            <a:extLst>
              <a:ext uri="{FF2B5EF4-FFF2-40B4-BE49-F238E27FC236}">
                <a16:creationId xmlns:a16="http://schemas.microsoft.com/office/drawing/2014/main" id="{9C87E3FE-FCD0-4042-8A9A-B5251DA720C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84838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sala de estar&#10;&#10;Descripción generada automáticamente">
            <a:extLst>
              <a:ext uri="{FF2B5EF4-FFF2-40B4-BE49-F238E27FC236}">
                <a16:creationId xmlns:a16="http://schemas.microsoft.com/office/drawing/2014/main" id="{BFA9AAC9-EADD-4C6E-979D-5C55ADE1A70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80052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611560" y="274638"/>
            <a:ext cx="8075240" cy="562074"/>
          </a:xfrm>
        </p:spPr>
        <p:txBody>
          <a:bodyPr>
            <a:noAutofit/>
          </a:bodyPr>
          <a:lstStyle/>
          <a:p>
            <a:pPr marL="0" indent="0"/>
            <a:r>
              <a:rPr lang="es-CR" sz="2400" dirty="0">
                <a:latin typeface="Century Gothic" panose="020B0502020202020204" pitchFamily="34" charset="0"/>
              </a:rPr>
              <a:t>SAN JOSE – PACUARE   </a:t>
            </a:r>
            <a:br>
              <a:rPr lang="es-CR" sz="2400" b="1" dirty="0"/>
            </a:br>
            <a:endParaRPr lang="es-CR" sz="2400" dirty="0"/>
          </a:p>
        </p:txBody>
      </p:sp>
      <p:sp>
        <p:nvSpPr>
          <p:cNvPr id="5" name="Marcador de contenido 4">
            <a:extLst>
              <a:ext uri="{FF2B5EF4-FFF2-40B4-BE49-F238E27FC236}">
                <a16:creationId xmlns:a16="http://schemas.microsoft.com/office/drawing/2014/main" id="{4412E13F-E2B0-09EF-CECE-E1A9BC94C3DE}"/>
              </a:ext>
            </a:extLst>
          </p:cNvPr>
          <p:cNvSpPr>
            <a:spLocks noGrp="1"/>
          </p:cNvSpPr>
          <p:nvPr>
            <p:ph idx="1"/>
          </p:nvPr>
        </p:nvSpPr>
        <p:spPr/>
        <p:txBody>
          <a:bodyPr/>
          <a:lstStyle/>
          <a:p>
            <a:endParaRPr lang="es-CR"/>
          </a:p>
        </p:txBody>
      </p:sp>
    </p:spTree>
    <p:extLst>
      <p:ext uri="{BB962C8B-B14F-4D97-AF65-F5344CB8AC3E}">
        <p14:creationId xmlns:p14="http://schemas.microsoft.com/office/powerpoint/2010/main" val="310662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71" y="1412775"/>
            <a:ext cx="7019925" cy="5133975"/>
          </a:xfrm>
          <a:prstGeom prst="rect">
            <a:avLst/>
          </a:prstGeom>
        </p:spPr>
      </p:pic>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4000" dirty="0" err="1">
                <a:solidFill>
                  <a:schemeClr val="bg1"/>
                </a:solidFill>
              </a:rPr>
              <a:t>Pacuare</a:t>
            </a:r>
            <a:r>
              <a:rPr lang="pt-BR" sz="4000" dirty="0">
                <a:solidFill>
                  <a:schemeClr val="bg1"/>
                </a:solidFill>
              </a:rPr>
              <a:t> </a:t>
            </a:r>
            <a:endParaRPr lang="es-CR" sz="4000" dirty="0">
              <a:solidFill>
                <a:schemeClr val="bg1"/>
              </a:solidFill>
              <a:latin typeface="Century Gothic" panose="020B0502020202020204" pitchFamily="34" charset="0"/>
            </a:endParaRPr>
          </a:p>
        </p:txBody>
      </p:sp>
      <p:sp>
        <p:nvSpPr>
          <p:cNvPr id="12" name="11 Llamada con línea 1"/>
          <p:cNvSpPr/>
          <p:nvPr/>
        </p:nvSpPr>
        <p:spPr>
          <a:xfrm>
            <a:off x="6084168" y="2404254"/>
            <a:ext cx="1440160" cy="288000"/>
          </a:xfrm>
          <a:prstGeom prst="borderCallout1">
            <a:avLst>
              <a:gd name="adj1" fmla="val 45625"/>
              <a:gd name="adj2" fmla="val -270"/>
              <a:gd name="adj3" fmla="val 289605"/>
              <a:gd name="adj4" fmla="val -37844"/>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Pacuare </a:t>
            </a:r>
          </a:p>
        </p:txBody>
      </p:sp>
      <p:sp>
        <p:nvSpPr>
          <p:cNvPr id="19" name="18 Elipse"/>
          <p:cNvSpPr/>
          <p:nvPr/>
        </p:nvSpPr>
        <p:spPr>
          <a:xfrm>
            <a:off x="5436096" y="3152771"/>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11028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descr="Z:\WSTN\OPERACIONES\FOTOS PARA SUBIR\Pablo Paganni\Pacuare Lodge\General\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328738" y="1643609"/>
            <a:ext cx="11801476" cy="2016224"/>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R"/>
          </a:p>
        </p:txBody>
      </p:sp>
      <p:sp>
        <p:nvSpPr>
          <p:cNvPr id="3" name="2 Rectángulo"/>
          <p:cNvSpPr/>
          <p:nvPr/>
        </p:nvSpPr>
        <p:spPr>
          <a:xfrm>
            <a:off x="-1328738" y="1643609"/>
            <a:ext cx="11801476" cy="1446550"/>
          </a:xfrm>
          <a:prstGeom prst="rect">
            <a:avLst/>
          </a:prstGeom>
        </p:spPr>
        <p:txBody>
          <a:bodyPr wrap="square">
            <a:spAutoFit/>
          </a:bodyPr>
          <a:lstStyle/>
          <a:p>
            <a:pPr algn="ctr"/>
            <a:r>
              <a:rPr lang="es-CR" sz="4800" b="1" dirty="0">
                <a:solidFill>
                  <a:schemeClr val="bg1"/>
                </a:solidFill>
                <a:effectLst>
                  <a:outerShdw blurRad="355600" dist="876300" dir="8520000" sx="1000" sy="1000" algn="ctr" rotWithShape="0">
                    <a:srgbClr val="000000">
                      <a:alpha val="43137"/>
                    </a:srgbClr>
                  </a:outerShdw>
                </a:effectLst>
              </a:rPr>
              <a:t>Pacuare Lodge</a:t>
            </a:r>
          </a:p>
          <a:p>
            <a:pPr algn="ctr"/>
            <a:r>
              <a:rPr lang="es-CR" sz="4000" dirty="0">
                <a:solidFill>
                  <a:schemeClr val="bg1"/>
                </a:solidFill>
                <a:effectLst>
                  <a:outerShdw blurRad="355600" dist="876300" dir="8520000" sx="1000" sy="1000" algn="ctr" rotWithShape="0">
                    <a:srgbClr val="000000">
                      <a:alpha val="43137"/>
                    </a:srgbClr>
                  </a:outerShdw>
                </a:effectLst>
              </a:rPr>
              <a:t>Limón, Costa Rica</a:t>
            </a:r>
          </a:p>
        </p:txBody>
      </p:sp>
    </p:spTree>
    <p:extLst>
      <p:ext uri="{BB962C8B-B14F-4D97-AF65-F5344CB8AC3E}">
        <p14:creationId xmlns:p14="http://schemas.microsoft.com/office/powerpoint/2010/main" val="1155606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Un jardín de una casa&#10;&#10;Descripción generada automáticamente con confianza baja">
            <a:extLst>
              <a:ext uri="{FF2B5EF4-FFF2-40B4-BE49-F238E27FC236}">
                <a16:creationId xmlns:a16="http://schemas.microsoft.com/office/drawing/2014/main" id="{C620C063-7037-41BE-8449-DCAAE78FF51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202" r="14783"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64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cama en una habitación&#10;&#10;Descripción generada automáticamente con confianza baja">
            <a:extLst>
              <a:ext uri="{FF2B5EF4-FFF2-40B4-BE49-F238E27FC236}">
                <a16:creationId xmlns:a16="http://schemas.microsoft.com/office/drawing/2014/main" id="{08D0A655-D479-4EB0-8366-DB479021E25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25" r="10091" b="-1"/>
          <a:stretch/>
        </p:blipFill>
        <p:spPr>
          <a:xfrm>
            <a:off x="20" y="1282"/>
            <a:ext cx="9143980" cy="6856718"/>
          </a:xfrm>
          <a:prstGeom prst="rect">
            <a:avLst/>
          </a:prstGeom>
        </p:spPr>
      </p:pic>
    </p:spTree>
    <p:extLst>
      <p:ext uri="{BB962C8B-B14F-4D97-AF65-F5344CB8AC3E}">
        <p14:creationId xmlns:p14="http://schemas.microsoft.com/office/powerpoint/2010/main" val="200270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exterior, tabla, agua, hecho de madera&#10;&#10;Descripción generada automáticamente">
            <a:extLst>
              <a:ext uri="{FF2B5EF4-FFF2-40B4-BE49-F238E27FC236}">
                <a16:creationId xmlns:a16="http://schemas.microsoft.com/office/drawing/2014/main" id="{1A207A12-629B-45FD-AC14-666736E128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735" r="21257"/>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B7F4F353-5F63-4333-B67D-B42EB4BA74C0}"/>
              </a:ext>
            </a:extLst>
          </p:cNvPr>
          <p:cNvSpPr/>
          <p:nvPr/>
        </p:nvSpPr>
        <p:spPr>
          <a:xfrm>
            <a:off x="1" y="260648"/>
            <a:ext cx="4427983"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4000" dirty="0">
                <a:latin typeface="Century Gothic" panose="020B0502020202020204" pitchFamily="34" charset="0"/>
              </a:rPr>
              <a:t>Linda Vista Suite</a:t>
            </a:r>
            <a:r>
              <a:rPr lang="es-ES" sz="3200" b="1" dirty="0">
                <a:latin typeface="Century Gothic" panose="020B0502020202020204" pitchFamily="34" charset="0"/>
              </a:rPr>
              <a:t> </a:t>
            </a:r>
            <a:endParaRPr lang="es-CR" sz="3200" b="1" dirty="0">
              <a:latin typeface="Century Gothic" panose="020B0502020202020204" pitchFamily="34" charset="0"/>
            </a:endParaRPr>
          </a:p>
        </p:txBody>
      </p:sp>
    </p:spTree>
    <p:extLst>
      <p:ext uri="{BB962C8B-B14F-4D97-AF65-F5344CB8AC3E}">
        <p14:creationId xmlns:p14="http://schemas.microsoft.com/office/powerpoint/2010/main" val="2904796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Recámara con muebles de madera&#10;&#10;Descripción generada automáticamente con confianza media">
            <a:extLst>
              <a:ext uri="{FF2B5EF4-FFF2-40B4-BE49-F238E27FC236}">
                <a16:creationId xmlns:a16="http://schemas.microsoft.com/office/drawing/2014/main" id="{7673B2AB-0A4F-429B-943F-30C6B3727D0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185" r="5800" b="2"/>
          <a:stretch/>
        </p:blipFill>
        <p:spPr>
          <a:xfrm>
            <a:off x="20" y="1282"/>
            <a:ext cx="9143980" cy="6856718"/>
          </a:xfrm>
          <a:prstGeom prst="rect">
            <a:avLst/>
          </a:prstGeom>
        </p:spPr>
      </p:pic>
    </p:spTree>
    <p:extLst>
      <p:ext uri="{BB962C8B-B14F-4D97-AF65-F5344CB8AC3E}">
        <p14:creationId xmlns:p14="http://schemas.microsoft.com/office/powerpoint/2010/main" val="189138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5D21AAE-E099-4DB2-840B-2A8FDE0A5908}"/>
              </a:ext>
            </a:extLst>
          </p:cNvPr>
          <p:cNvSpPr/>
          <p:nvPr/>
        </p:nvSpPr>
        <p:spPr>
          <a:xfrm>
            <a:off x="287524" y="260648"/>
            <a:ext cx="8568952" cy="6709529"/>
          </a:xfrm>
          <a:prstGeom prst="rect">
            <a:avLst/>
          </a:prstGeom>
        </p:spPr>
        <p:txBody>
          <a:bodyPr wrap="square">
            <a:spAutoFit/>
          </a:bodyPr>
          <a:lstStyle/>
          <a:p>
            <a:pPr algn="ctr"/>
            <a:r>
              <a:rPr lang="es-CR" b="1" dirty="0">
                <a:latin typeface="Century Gothic" panose="020B0502020202020204" pitchFamily="34" charset="0"/>
              </a:rPr>
              <a:t>COSTA RICA</a:t>
            </a:r>
          </a:p>
          <a:p>
            <a:endParaRPr lang="es-CR" dirty="0">
              <a:latin typeface="Century Gothic" panose="020B0502020202020204" pitchFamily="34" charset="0"/>
            </a:endParaRPr>
          </a:p>
          <a:p>
            <a:pPr algn="just"/>
            <a:r>
              <a:rPr lang="en-US" dirty="0">
                <a:latin typeface="Century Gothic" panose="020B0502020202020204" pitchFamily="34" charset="0"/>
              </a:rPr>
              <a:t>Costa Rica covers an area of 20,000.00 square miles. It is located on the southern tip of Central America, between the Pacific Ocean and the Caribbean which allows it to be a privileged spot. The average temperature fluctuates between 20 ºC (68 ºF) - 26 ºC (79 ºF) degrees all year around. The "green season" runs from May until November; Dry season, the equivalent of summer, starts in November ending in April.  </a:t>
            </a:r>
          </a:p>
          <a:p>
            <a:pPr algn="just"/>
            <a:r>
              <a:rPr lang="en-US" dirty="0">
                <a:latin typeface="Century Gothic" panose="020B0502020202020204" pitchFamily="34" charset="0"/>
              </a:rPr>
              <a:t>The population is 5,000,000 of mostly white race, descendants from the Spaniards who arrived during the XVI century. There are 2 minority groups: one whose origin is Jamaica 50.000 people, and few tribes of native Indians about 10,000. </a:t>
            </a:r>
          </a:p>
          <a:p>
            <a:pPr algn="just"/>
            <a:r>
              <a:rPr lang="en-US" dirty="0">
                <a:latin typeface="Century Gothic" panose="020B0502020202020204" pitchFamily="34" charset="0"/>
              </a:rPr>
              <a:t>The religion is Catholic. Currency is the "colon".</a:t>
            </a:r>
          </a:p>
          <a:p>
            <a:pPr algn="just"/>
            <a:r>
              <a:rPr lang="en-US" dirty="0">
                <a:latin typeface="Century Gothic" panose="020B0502020202020204" pitchFamily="34" charset="0"/>
              </a:rPr>
              <a:t>No inoculations are required.</a:t>
            </a:r>
          </a:p>
          <a:p>
            <a:pPr algn="just"/>
            <a:r>
              <a:rPr lang="en-US" dirty="0">
                <a:latin typeface="Century Gothic" panose="020B0502020202020204" pitchFamily="34" charset="0"/>
              </a:rPr>
              <a:t>Voltage: The electric current in Costa Rica is 110 volts and 60 cycles.</a:t>
            </a:r>
          </a:p>
          <a:p>
            <a:pPr algn="just"/>
            <a:r>
              <a:rPr lang="en-US" dirty="0">
                <a:latin typeface="Century Gothic" panose="020B0502020202020204" pitchFamily="34" charset="0"/>
              </a:rPr>
              <a:t>To make a phone call to Costa Rica you dial 00-506 followed by the number you are calling.</a:t>
            </a:r>
          </a:p>
          <a:p>
            <a:pPr algn="just"/>
            <a:r>
              <a:rPr lang="en-US" dirty="0">
                <a:latin typeface="Century Gothic" panose="020B0502020202020204" pitchFamily="34" charset="0"/>
              </a:rPr>
              <a:t>Due to its position, it has flora and fauna found in both Northern and Southern hemispheres. There are 760 species of birds (more than the US and Canada combined), 900 species of plants, 1200 species of orchids, and ten percent of the world's butterflies. This tiny nation has the international standing in the conservation community for its commitment to preservation of forest and wildlife</a:t>
            </a:r>
            <a:endParaRPr lang="es-CR" dirty="0"/>
          </a:p>
        </p:txBody>
      </p:sp>
    </p:spTree>
    <p:extLst>
      <p:ext uri="{BB962C8B-B14F-4D97-AF65-F5344CB8AC3E}">
        <p14:creationId xmlns:p14="http://schemas.microsoft.com/office/powerpoint/2010/main" val="391641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interior, edificio, techo, ventana&#10;&#10;Descripción generada automáticamente">
            <a:extLst>
              <a:ext uri="{FF2B5EF4-FFF2-40B4-BE49-F238E27FC236}">
                <a16:creationId xmlns:a16="http://schemas.microsoft.com/office/drawing/2014/main" id="{7064FD22-519B-4874-B2B8-F315743BF1D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1316" b="-1"/>
          <a:stretch/>
        </p:blipFill>
        <p:spPr>
          <a:xfrm>
            <a:off x="20" y="1282"/>
            <a:ext cx="9143980" cy="6856718"/>
          </a:xfrm>
          <a:prstGeom prst="rect">
            <a:avLst/>
          </a:prstGeom>
        </p:spPr>
      </p:pic>
    </p:spTree>
    <p:extLst>
      <p:ext uri="{BB962C8B-B14F-4D97-AF65-F5344CB8AC3E}">
        <p14:creationId xmlns:p14="http://schemas.microsoft.com/office/powerpoint/2010/main" val="2413358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a:extLst>
              <a:ext uri="{FF2B5EF4-FFF2-40B4-BE49-F238E27FC236}">
                <a16:creationId xmlns:a16="http://schemas.microsoft.com/office/drawing/2014/main" id="{C242ED04-12A3-4E0E-9250-6C71A0AEA9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317" r="1"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740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Adorno 2-01.png"/>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0" y="88209"/>
            <a:ext cx="9144000" cy="6681581"/>
          </a:xfrm>
          <a:prstGeom prst="rect">
            <a:avLst/>
          </a:prstGeom>
        </p:spPr>
      </p:pic>
      <p:sp>
        <p:nvSpPr>
          <p:cNvPr id="8" name="7 Rectángulo"/>
          <p:cNvSpPr/>
          <p:nvPr/>
        </p:nvSpPr>
        <p:spPr>
          <a:xfrm>
            <a:off x="-324544" y="-216024"/>
            <a:ext cx="10009112" cy="7101408"/>
          </a:xfrm>
          <a:prstGeom prst="rect">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 name="5 CuadroTexto"/>
          <p:cNvSpPr txBox="1"/>
          <p:nvPr/>
        </p:nvSpPr>
        <p:spPr>
          <a:xfrm>
            <a:off x="-299036" y="1916832"/>
            <a:ext cx="10009112"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endParaRPr lang="es-CR" sz="4000" b="1" dirty="0">
              <a:solidFill>
                <a:schemeClr val="bg1"/>
              </a:solidFill>
              <a:latin typeface="Century Gothic" panose="020B0502020202020204" pitchFamily="34" charset="0"/>
            </a:endParaRPr>
          </a:p>
          <a:p>
            <a:pPr algn="ctr"/>
            <a:r>
              <a:rPr lang="es-CR" sz="4000" b="1" dirty="0">
                <a:solidFill>
                  <a:schemeClr val="bg1"/>
                </a:solidFill>
                <a:latin typeface="Century Gothic" panose="020B0502020202020204" pitchFamily="34" charset="0"/>
              </a:rPr>
              <a:t>Opcional Experience: </a:t>
            </a:r>
            <a:r>
              <a:rPr lang="es-CR" sz="4000" b="1" dirty="0" err="1">
                <a:solidFill>
                  <a:schemeClr val="bg1"/>
                </a:solidFill>
                <a:latin typeface="Century Gothic" panose="020B0502020202020204" pitchFamily="34" charset="0"/>
              </a:rPr>
              <a:t>Cooking</a:t>
            </a:r>
            <a:r>
              <a:rPr lang="es-CR" sz="4000" b="1" dirty="0">
                <a:solidFill>
                  <a:schemeClr val="bg1"/>
                </a:solidFill>
                <a:latin typeface="Century Gothic" panose="020B0502020202020204" pitchFamily="34" charset="0"/>
              </a:rPr>
              <a:t> </a:t>
            </a:r>
            <a:r>
              <a:rPr lang="es-CR" sz="4000" b="1" dirty="0" err="1">
                <a:solidFill>
                  <a:schemeClr val="bg1"/>
                </a:solidFill>
                <a:latin typeface="Century Gothic" panose="020B0502020202020204" pitchFamily="34" charset="0"/>
              </a:rPr>
              <a:t>Class</a:t>
            </a:r>
            <a:r>
              <a:rPr lang="es-CR" sz="4000" b="1" dirty="0">
                <a:solidFill>
                  <a:schemeClr val="bg1"/>
                </a:solidFill>
                <a:latin typeface="Century Gothic" panose="020B0502020202020204" pitchFamily="34" charset="0"/>
              </a:rPr>
              <a:t> </a:t>
            </a:r>
            <a:r>
              <a:rPr lang="es-CR" sz="4000" b="1" dirty="0" err="1">
                <a:solidFill>
                  <a:schemeClr val="bg1"/>
                </a:solidFill>
                <a:latin typeface="Century Gothic" panose="020B0502020202020204" pitchFamily="34" charset="0"/>
              </a:rPr>
              <a:t>Cabecar</a:t>
            </a:r>
            <a:r>
              <a:rPr lang="es-CR" sz="4000" b="1"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3928908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Un hombre sentado en el suelo&#10;&#10;Descripción generada automáticamente con confianza baja">
            <a:extLst>
              <a:ext uri="{FF2B5EF4-FFF2-40B4-BE49-F238E27FC236}">
                <a16:creationId xmlns:a16="http://schemas.microsoft.com/office/drawing/2014/main" id="{F251BFF3-3011-496B-8342-4526DEA8FB17}"/>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88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a:extLst>
              <a:ext uri="{FF2B5EF4-FFF2-40B4-BE49-F238E27FC236}">
                <a16:creationId xmlns:a16="http://schemas.microsoft.com/office/drawing/2014/main" id="{D4BC2C83-2FC6-480F-899F-248239CFDE6F}"/>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86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Comida de colores encima de mesa&#10;&#10;Descripción generada automáticamente con confianza media">
            <a:extLst>
              <a:ext uri="{FF2B5EF4-FFF2-40B4-BE49-F238E27FC236}">
                <a16:creationId xmlns:a16="http://schemas.microsoft.com/office/drawing/2014/main" id="{EB2B5B09-2436-431A-9164-DC59FAAD2B37}"/>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19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0" i="0" u="none" strike="noStrike" kern="1200" cap="none" spc="0" normalizeH="0" baseline="0" noProof="0" dirty="0">
                <a:ln>
                  <a:noFill/>
                </a:ln>
                <a:solidFill>
                  <a:prstClr val="white"/>
                </a:solidFill>
                <a:effectLst/>
                <a:uLnTx/>
                <a:uFillTx/>
                <a:latin typeface="Calibri Light" panose="020F0302020204030204"/>
                <a:ea typeface="+mj-ea"/>
                <a:cs typeface="+mj-cs"/>
              </a:rPr>
              <a:t>Montaña</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 name="1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88232" y="1196752"/>
            <a:ext cx="5753863" cy="5457788"/>
          </a:xfrm>
          <a:prstGeom prst="rect">
            <a:avLst/>
          </a:prstGeom>
          <a:effectLst>
            <a:outerShdw blurRad="50800" dist="38100" dir="2700000" algn="tl" rotWithShape="0">
              <a:prstClr val="black">
                <a:alpha val="40000"/>
              </a:prstClr>
            </a:outerShdw>
          </a:effectLst>
        </p:spPr>
      </p:pic>
      <p:sp>
        <p:nvSpPr>
          <p:cNvPr id="8" name="7 Elipse"/>
          <p:cNvSpPr/>
          <p:nvPr/>
        </p:nvSpPr>
        <p:spPr>
          <a:xfrm>
            <a:off x="4204504" y="247671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8 Llamada con línea 1"/>
          <p:cNvSpPr/>
          <p:nvPr/>
        </p:nvSpPr>
        <p:spPr>
          <a:xfrm flipH="1">
            <a:off x="468560" y="2060848"/>
            <a:ext cx="2088232" cy="288032"/>
          </a:xfrm>
          <a:prstGeom prst="borderCallout1">
            <a:avLst>
              <a:gd name="adj1" fmla="val 45625"/>
              <a:gd name="adj2" fmla="val -270"/>
              <a:gd name="adj3" fmla="val 158667"/>
              <a:gd name="adj4" fmla="val -7949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dirty="0">
                <a:ln>
                  <a:noFill/>
                </a:ln>
                <a:solidFill>
                  <a:prstClr val="white"/>
                </a:solidFill>
                <a:effectLst/>
                <a:uLnTx/>
                <a:uFillTx/>
                <a:latin typeface="Calibri" panose="020F0502020204030204"/>
                <a:ea typeface="+mn-ea"/>
                <a:cs typeface="+mn-cs"/>
              </a:rPr>
              <a:t>La Fortuna - Arenal</a:t>
            </a:r>
          </a:p>
        </p:txBody>
      </p:sp>
    </p:spTree>
    <p:extLst>
      <p:ext uri="{BB962C8B-B14F-4D97-AF65-F5344CB8AC3E}">
        <p14:creationId xmlns:p14="http://schemas.microsoft.com/office/powerpoint/2010/main" val="1296662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árbol, camión, tren, viejo&#10;&#10;Descripción generada automáticamente">
            <a:extLst>
              <a:ext uri="{FF2B5EF4-FFF2-40B4-BE49-F238E27FC236}">
                <a16:creationId xmlns:a16="http://schemas.microsoft.com/office/drawing/2014/main" id="{772A66EB-D6CB-46E5-8A91-F3984FCE09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08" r="3277" b="2"/>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A1EA7156-6249-465B-89D0-FFC8392B5E6A}"/>
              </a:ext>
            </a:extLst>
          </p:cNvPr>
          <p:cNvSpPr/>
          <p:nvPr/>
        </p:nvSpPr>
        <p:spPr>
          <a:xfrm>
            <a:off x="1" y="260648"/>
            <a:ext cx="5220071"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4000" dirty="0">
                <a:latin typeface="Century Gothic" panose="020B0502020202020204" pitchFamily="34" charset="0"/>
              </a:rPr>
              <a:t>Hotel Arenal </a:t>
            </a:r>
            <a:r>
              <a:rPr lang="es-ES" sz="4000" dirty="0" err="1">
                <a:latin typeface="Century Gothic" panose="020B0502020202020204" pitchFamily="34" charset="0"/>
              </a:rPr>
              <a:t>Nayara</a:t>
            </a:r>
            <a:r>
              <a:rPr lang="es-ES" sz="4000" dirty="0">
                <a:latin typeface="Century Gothic" panose="020B0502020202020204" pitchFamily="34" charset="0"/>
              </a:rPr>
              <a:t> </a:t>
            </a:r>
            <a:endParaRPr lang="es-CR" sz="3200" b="1" dirty="0">
              <a:latin typeface="Century Gothic" panose="020B0502020202020204" pitchFamily="34" charset="0"/>
            </a:endParaRPr>
          </a:p>
        </p:txBody>
      </p:sp>
    </p:spTree>
    <p:extLst>
      <p:ext uri="{BB962C8B-B14F-4D97-AF65-F5344CB8AC3E}">
        <p14:creationId xmlns:p14="http://schemas.microsoft.com/office/powerpoint/2010/main" val="4274070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tren en una vía cerca de unos árboles&#10;&#10;Descripción generada automáticamente con confianza baja">
            <a:extLst>
              <a:ext uri="{FF2B5EF4-FFF2-40B4-BE49-F238E27FC236}">
                <a16:creationId xmlns:a16="http://schemas.microsoft.com/office/drawing/2014/main" id="{23664D61-0FBC-4B57-9A8F-6053910969B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206280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exterior, paraguas, agua, edificio&#10;&#10;Descripción generada automáticamente">
            <a:extLst>
              <a:ext uri="{FF2B5EF4-FFF2-40B4-BE49-F238E27FC236}">
                <a16:creationId xmlns:a16="http://schemas.microsoft.com/office/drawing/2014/main" id="{B58FFE9E-8B67-4D56-A8A7-62F992CEBC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49141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Rueda de Carreta.png"/>
          <p:cNvPicPr>
            <a:picLocks noChangeAspect="1"/>
          </p:cNvPicPr>
          <p:nvPr/>
        </p:nvPicPr>
        <p:blipFill>
          <a:blip r:embed="rId2" cstate="print">
            <a:lum contrast="20000"/>
          </a:blip>
          <a:srcRect l="31138" t="24417" r="58979" b="29101"/>
          <a:stretch>
            <a:fillRect/>
          </a:stretch>
        </p:blipFill>
        <p:spPr>
          <a:xfrm>
            <a:off x="-36512" y="0"/>
            <a:ext cx="2160240" cy="6858000"/>
          </a:xfrm>
          <a:prstGeom prst="rect">
            <a:avLst/>
          </a:prstGeom>
          <a:effectLst>
            <a:outerShdw blurRad="50800" dist="38100" algn="l" rotWithShape="0">
              <a:prstClr val="black">
                <a:alpha val="40000"/>
              </a:prstClr>
            </a:outerShdw>
          </a:effectLst>
        </p:spPr>
      </p:pic>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5040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35496"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a:t>
            </a:r>
            <a:r>
              <a:rPr lang="es-ES" altLang="es-CR" sz="3200" dirty="0">
                <a:solidFill>
                  <a:schemeClr val="bg1"/>
                </a:solidFill>
              </a:rPr>
              <a:t>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sp>
        <p:nvSpPr>
          <p:cNvPr id="8" name="2 Marcador de contenido"/>
          <p:cNvSpPr>
            <a:spLocks noGrp="1"/>
          </p:cNvSpPr>
          <p:nvPr>
            <p:ph idx="4294967295"/>
          </p:nvPr>
        </p:nvSpPr>
        <p:spPr>
          <a:xfrm>
            <a:off x="2339752" y="1052736"/>
            <a:ext cx="6804248" cy="5805264"/>
          </a:xfrm>
        </p:spPr>
        <p:txBody>
          <a:bodyPr>
            <a:noAutofit/>
          </a:bodyPr>
          <a:lstStyle/>
          <a:p>
            <a:pPr>
              <a:lnSpc>
                <a:spcPct val="150000"/>
              </a:lnSpc>
            </a:pPr>
            <a:r>
              <a:rPr lang="en-US" altLang="es-CR" sz="1800" b="1" dirty="0">
                <a:solidFill>
                  <a:schemeClr val="tx1">
                    <a:lumMod val="75000"/>
                    <a:lumOff val="25000"/>
                  </a:schemeClr>
                </a:solidFill>
              </a:rPr>
              <a:t>Government: </a:t>
            </a:r>
            <a:r>
              <a:rPr lang="en-US" altLang="es-CR" sz="1800" dirty="0">
                <a:solidFill>
                  <a:schemeClr val="tx1">
                    <a:lumMod val="75000"/>
                    <a:lumOff val="25000"/>
                  </a:schemeClr>
                </a:solidFill>
              </a:rPr>
              <a:t>Presidential</a:t>
            </a:r>
            <a:r>
              <a:rPr lang="en-US" altLang="es-CR" sz="1800" b="1" dirty="0">
                <a:solidFill>
                  <a:schemeClr val="tx1">
                    <a:lumMod val="75000"/>
                    <a:lumOff val="25000"/>
                  </a:schemeClr>
                </a:solidFill>
              </a:rPr>
              <a:t> </a:t>
            </a:r>
            <a:r>
              <a:rPr lang="en-US" altLang="es-CR" sz="1800" dirty="0">
                <a:solidFill>
                  <a:schemeClr val="tx1">
                    <a:lumMod val="75000"/>
                    <a:lumOff val="25000"/>
                  </a:schemeClr>
                </a:solidFill>
              </a:rPr>
              <a:t>Democracy</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Division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7 </a:t>
            </a:r>
            <a:r>
              <a:rPr lang="en-US" altLang="es-CR" sz="1800" dirty="0">
                <a:solidFill>
                  <a:schemeClr val="tx1">
                    <a:lumMod val="75000"/>
                    <a:lumOff val="25000"/>
                  </a:schemeClr>
                </a:solidFill>
              </a:rPr>
              <a:t>provinces</a:t>
            </a:r>
            <a:r>
              <a:rPr lang="es-ES" altLang="es-CR" sz="1800" dirty="0">
                <a:solidFill>
                  <a:schemeClr val="tx1">
                    <a:lumMod val="75000"/>
                    <a:lumOff val="25000"/>
                  </a:schemeClr>
                </a:solidFill>
              </a:rPr>
              <a:t>. </a:t>
            </a:r>
          </a:p>
          <a:p>
            <a:pPr eaLnBrk="1" hangingPunct="1">
              <a:lnSpc>
                <a:spcPct val="150000"/>
              </a:lnSpc>
            </a:pPr>
            <a:r>
              <a:rPr lang="es-ES" altLang="es-CR" sz="1800" b="1" dirty="0">
                <a:solidFill>
                  <a:schemeClr val="tx1">
                    <a:lumMod val="75000"/>
                    <a:lumOff val="25000"/>
                  </a:schemeClr>
                </a:solidFill>
              </a:rPr>
              <a:t>Capital: </a:t>
            </a:r>
            <a:r>
              <a:rPr lang="es-ES" altLang="es-CR" sz="1800" dirty="0">
                <a:solidFill>
                  <a:schemeClr val="tx1">
                    <a:lumMod val="75000"/>
                    <a:lumOff val="25000"/>
                  </a:schemeClr>
                </a:solidFill>
              </a:rPr>
              <a:t>San José. </a:t>
            </a:r>
          </a:p>
          <a:p>
            <a:pPr eaLnBrk="1" hangingPunct="1">
              <a:lnSpc>
                <a:spcPct val="150000"/>
              </a:lnSpc>
            </a:pPr>
            <a:r>
              <a:rPr lang="en-US" altLang="es-CR" sz="1800" b="1" dirty="0">
                <a:solidFill>
                  <a:schemeClr val="tx1">
                    <a:lumMod val="75000"/>
                    <a:lumOff val="25000"/>
                  </a:schemeClr>
                </a:solidFill>
              </a:rPr>
              <a:t>Population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5.500.000</a:t>
            </a:r>
          </a:p>
          <a:p>
            <a:pPr eaLnBrk="1" hangingPunct="1">
              <a:lnSpc>
                <a:spcPct val="150000"/>
              </a:lnSpc>
            </a:pPr>
            <a:r>
              <a:rPr lang="en-US" altLang="es-CR" sz="1800" b="1" dirty="0">
                <a:solidFill>
                  <a:schemeClr val="tx1">
                    <a:lumMod val="75000"/>
                    <a:lumOff val="25000"/>
                  </a:schemeClr>
                </a:solidFill>
              </a:rPr>
              <a:t>Official language</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Spanish.</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Official religion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Catholic</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Currency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Col</a:t>
            </a:r>
            <a:r>
              <a:rPr lang="es-CR" altLang="es-CR" sz="1800" dirty="0">
                <a:solidFill>
                  <a:schemeClr val="tx1">
                    <a:lumMod val="75000"/>
                    <a:lumOff val="25000"/>
                  </a:schemeClr>
                </a:solidFill>
              </a:rPr>
              <a:t>ó</a:t>
            </a:r>
            <a:r>
              <a:rPr lang="es-ES" altLang="es-CR" sz="1800" dirty="0">
                <a:solidFill>
                  <a:schemeClr val="tx1">
                    <a:lumMod val="75000"/>
                    <a:lumOff val="25000"/>
                  </a:schemeClr>
                </a:solidFill>
              </a:rPr>
              <a:t>n (¢). </a:t>
            </a:r>
          </a:p>
          <a:p>
            <a:pPr>
              <a:lnSpc>
                <a:spcPct val="150000"/>
              </a:lnSpc>
            </a:pPr>
            <a:r>
              <a:rPr lang="en-US" altLang="es-CR" sz="1800" b="1" dirty="0">
                <a:solidFill>
                  <a:schemeClr val="tx1">
                    <a:lumMod val="75000"/>
                    <a:lumOff val="25000"/>
                  </a:schemeClr>
                </a:solidFill>
              </a:rPr>
              <a:t>Electricity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110 Voltios. </a:t>
            </a:r>
          </a:p>
          <a:p>
            <a:pPr>
              <a:lnSpc>
                <a:spcPct val="150000"/>
              </a:lnSpc>
            </a:pPr>
            <a:r>
              <a:rPr lang="en-US" altLang="es-CR" sz="1800" b="1" dirty="0">
                <a:solidFill>
                  <a:schemeClr val="tx1">
                    <a:lumMod val="75000"/>
                    <a:lumOff val="25000"/>
                  </a:schemeClr>
                </a:solidFill>
              </a:rPr>
              <a:t>Dry season </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Second half November </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April </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dry</a:t>
            </a:r>
            <a:r>
              <a:rPr lang="es-ES" altLang="es-CR" sz="1800" dirty="0">
                <a:solidFill>
                  <a:schemeClr val="tx1">
                    <a:lumMod val="75000"/>
                    <a:lumOff val="25000"/>
                  </a:schemeClr>
                </a:solidFill>
              </a:rPr>
              <a:t>).</a:t>
            </a:r>
            <a:endParaRPr lang="es-ES" altLang="es-CR" sz="1800" b="1" dirty="0">
              <a:solidFill>
                <a:schemeClr val="tx1">
                  <a:lumMod val="75000"/>
                  <a:lumOff val="25000"/>
                </a:schemeClr>
              </a:solidFill>
            </a:endParaRPr>
          </a:p>
          <a:p>
            <a:pPr>
              <a:lnSpc>
                <a:spcPct val="150000"/>
              </a:lnSpc>
            </a:pPr>
            <a:r>
              <a:rPr lang="en-US" altLang="es-CR" sz="1800" b="1" dirty="0">
                <a:solidFill>
                  <a:schemeClr val="tx1">
                    <a:lumMod val="75000"/>
                    <a:lumOff val="25000"/>
                  </a:schemeClr>
                </a:solidFill>
              </a:rPr>
              <a:t>Green season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May</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First half</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November</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rainy).</a:t>
            </a:r>
            <a:endParaRPr lang="es-ES" altLang="es-CR" sz="1800" dirty="0">
              <a:solidFill>
                <a:schemeClr val="tx1">
                  <a:lumMod val="75000"/>
                  <a:lumOff val="25000"/>
                </a:schemeClr>
              </a:solidFill>
            </a:endParaRPr>
          </a:p>
        </p:txBody>
      </p:sp>
    </p:spTree>
    <p:extLst>
      <p:ext uri="{BB962C8B-B14F-4D97-AF65-F5344CB8AC3E}">
        <p14:creationId xmlns:p14="http://schemas.microsoft.com/office/powerpoint/2010/main" val="279519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interior, tabla, pastel, silla&#10;&#10;Descripción generada automáticamente">
            <a:extLst>
              <a:ext uri="{FF2B5EF4-FFF2-40B4-BE49-F238E27FC236}">
                <a16:creationId xmlns:a16="http://schemas.microsoft.com/office/drawing/2014/main" id="{B99A49AB-C099-4FF7-AD3B-3501E959BF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094" r="4891" b="2"/>
          <a:stretch/>
        </p:blipFill>
        <p:spPr>
          <a:xfrm>
            <a:off x="20" y="1282"/>
            <a:ext cx="9143980" cy="6856718"/>
          </a:xfrm>
          <a:prstGeom prst="rect">
            <a:avLst/>
          </a:prstGeom>
        </p:spPr>
      </p:pic>
    </p:spTree>
    <p:extLst>
      <p:ext uri="{BB962C8B-B14F-4D97-AF65-F5344CB8AC3E}">
        <p14:creationId xmlns:p14="http://schemas.microsoft.com/office/powerpoint/2010/main" val="175050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edificio iluminado con luces de colores&#10;&#10;Descripción generada automáticamente con confianza media">
            <a:extLst>
              <a:ext uri="{FF2B5EF4-FFF2-40B4-BE49-F238E27FC236}">
                <a16:creationId xmlns:a16="http://schemas.microsoft.com/office/drawing/2014/main" id="{0AE39AE6-A3CC-439F-BC44-64CC7D7477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037" b="19787"/>
          <a:stretch/>
        </p:blipFill>
        <p:spPr>
          <a:xfrm>
            <a:off x="20" y="1282"/>
            <a:ext cx="9143980" cy="6856718"/>
          </a:xfrm>
          <a:prstGeom prst="rect">
            <a:avLst/>
          </a:prstGeom>
        </p:spPr>
      </p:pic>
    </p:spTree>
    <p:extLst>
      <p:ext uri="{BB962C8B-B14F-4D97-AF65-F5344CB8AC3E}">
        <p14:creationId xmlns:p14="http://schemas.microsoft.com/office/powerpoint/2010/main" val="4246191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persona, ropa, mujer, tabla&#10;&#10;Descripción generada automáticamente">
            <a:extLst>
              <a:ext uri="{FF2B5EF4-FFF2-40B4-BE49-F238E27FC236}">
                <a16:creationId xmlns:a16="http://schemas.microsoft.com/office/drawing/2014/main" id="{2E06403A-D282-405C-BBE2-9CC5EFF1CD6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2630798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jardín de una casa&#10;&#10;Descripción generada automáticamente con confianza baja">
            <a:extLst>
              <a:ext uri="{FF2B5EF4-FFF2-40B4-BE49-F238E27FC236}">
                <a16:creationId xmlns:a16="http://schemas.microsoft.com/office/drawing/2014/main" id="{8EEF6B58-75E1-4490-BB7F-D33ECF0FB5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768" r="6887" b="1"/>
          <a:stretch/>
        </p:blipFill>
        <p:spPr>
          <a:xfrm>
            <a:off x="20" y="1282"/>
            <a:ext cx="9143980" cy="6856718"/>
          </a:xfrm>
          <a:prstGeom prst="rect">
            <a:avLst/>
          </a:prstGeom>
        </p:spPr>
      </p:pic>
    </p:spTree>
    <p:extLst>
      <p:ext uri="{BB962C8B-B14F-4D97-AF65-F5344CB8AC3E}">
        <p14:creationId xmlns:p14="http://schemas.microsoft.com/office/powerpoint/2010/main" val="25346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barco en el jardín&#10;&#10;Descripción generada automáticamente con confianza baja">
            <a:extLst>
              <a:ext uri="{FF2B5EF4-FFF2-40B4-BE49-F238E27FC236}">
                <a16:creationId xmlns:a16="http://schemas.microsoft.com/office/drawing/2014/main" id="{DE692D25-01FE-42A0-8AAC-CF7F402707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025" r="23630" b="1"/>
          <a:stretch/>
        </p:blipFill>
        <p:spPr>
          <a:xfrm>
            <a:off x="20" y="1282"/>
            <a:ext cx="9143980" cy="6856718"/>
          </a:xfrm>
          <a:prstGeom prst="rect">
            <a:avLst/>
          </a:prstGeom>
        </p:spPr>
      </p:pic>
    </p:spTree>
    <p:extLst>
      <p:ext uri="{BB962C8B-B14F-4D97-AF65-F5344CB8AC3E}">
        <p14:creationId xmlns:p14="http://schemas.microsoft.com/office/powerpoint/2010/main" val="3599932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Z:\WSTN\FILANDER\Operaciones\Ferias Internacionles\ABAV\1° -- Playa2 - Flamingo.jpg" hidde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0496565" cy="7046913"/>
          </a:xfrm>
          <a:prstGeom prst="rect">
            <a:avLst/>
          </a:prstGeom>
          <a:noFill/>
          <a:ln w="9525">
            <a:noFill/>
            <a:miter lim="800000"/>
            <a:headEnd/>
            <a:tailEnd/>
          </a:ln>
        </p:spPr>
      </p:pic>
      <p:sp>
        <p:nvSpPr>
          <p:cNvPr id="23" name="22 Rectángulo"/>
          <p:cNvSpPr/>
          <p:nvPr/>
        </p:nvSpPr>
        <p:spPr>
          <a:xfrm>
            <a:off x="-3" y="260648"/>
            <a:ext cx="730830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4" name="1 Título"/>
          <p:cNvSpPr txBox="1">
            <a:spLocks/>
          </p:cNvSpPr>
          <p:nvPr/>
        </p:nvSpPr>
        <p:spPr>
          <a:xfrm>
            <a:off x="-3" y="260648"/>
            <a:ext cx="7308307"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altLang="es-CR" sz="3400" dirty="0">
                <a:solidFill>
                  <a:schemeClr val="bg1"/>
                </a:solidFill>
                <a:latin typeface="Century Gothic" panose="020B0502020202020204" pitchFamily="34" charset="0"/>
              </a:rPr>
              <a:t>Pacifico Norte – Conchal </a:t>
            </a:r>
            <a:endParaRPr lang="es-CR" sz="3400" b="1" dirty="0">
              <a:solidFill>
                <a:schemeClr val="bg1"/>
              </a:solidFill>
              <a:latin typeface="Century Gothic" panose="020B0502020202020204" pitchFamily="34" charset="0"/>
            </a:endParaRPr>
          </a:p>
        </p:txBody>
      </p:sp>
      <p:pic>
        <p:nvPicPr>
          <p:cNvPr id="6" name="5 Imag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2747" y="992900"/>
            <a:ext cx="6292336" cy="5865100"/>
          </a:xfrm>
          <a:prstGeom prst="rect">
            <a:avLst/>
          </a:prstGeom>
          <a:ln>
            <a:noFill/>
          </a:ln>
          <a:effectLst>
            <a:outerShdw blurRad="50800" dist="38100" dir="2700000" algn="tl" rotWithShape="0">
              <a:prstClr val="black">
                <a:alpha val="40000"/>
              </a:prstClr>
            </a:outerShdw>
          </a:effectLst>
        </p:spPr>
      </p:pic>
      <p:sp>
        <p:nvSpPr>
          <p:cNvPr id="14" name="13 Llamada con línea 1"/>
          <p:cNvSpPr/>
          <p:nvPr/>
        </p:nvSpPr>
        <p:spPr>
          <a:xfrm flipH="1">
            <a:off x="98986" y="1964042"/>
            <a:ext cx="1920887" cy="288000"/>
          </a:xfrm>
          <a:prstGeom prst="borderCallout1">
            <a:avLst>
              <a:gd name="adj1" fmla="val 58076"/>
              <a:gd name="adj2" fmla="val -270"/>
              <a:gd name="adj3" fmla="val 117413"/>
              <a:gd name="adj4" fmla="val -28907"/>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Playa Conchal</a:t>
            </a:r>
          </a:p>
        </p:txBody>
      </p:sp>
      <p:sp>
        <p:nvSpPr>
          <p:cNvPr id="15" name="14 Elipse"/>
          <p:cNvSpPr/>
          <p:nvPr/>
        </p:nvSpPr>
        <p:spPr>
          <a:xfrm>
            <a:off x="2568494" y="2256030"/>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extLst>
      <p:ext uri="{BB962C8B-B14F-4D97-AF65-F5344CB8AC3E}">
        <p14:creationId xmlns:p14="http://schemas.microsoft.com/office/powerpoint/2010/main" val="2002022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ola grande en el agua&#10;&#10;Descripción generada automáticamente">
            <a:extLst>
              <a:ext uri="{FF2B5EF4-FFF2-40B4-BE49-F238E27FC236}">
                <a16:creationId xmlns:a16="http://schemas.microsoft.com/office/drawing/2014/main" id="{7F353919-F3F4-4194-89CB-FB849EBF3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Rectángulo"/>
          <p:cNvSpPr/>
          <p:nvPr/>
        </p:nvSpPr>
        <p:spPr>
          <a:xfrm>
            <a:off x="-792596" y="2420888"/>
            <a:ext cx="10729192" cy="2016224"/>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1 Título"/>
          <p:cNvSpPr txBox="1">
            <a:spLocks/>
          </p:cNvSpPr>
          <p:nvPr/>
        </p:nvSpPr>
        <p:spPr>
          <a:xfrm>
            <a:off x="539552" y="2996952"/>
            <a:ext cx="813690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800" b="1"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rPr>
              <a:t>W Reserva Conchal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4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rPr>
              <a:t>Playa Conchal, Guanacaste</a:t>
            </a:r>
            <a:endParaRPr kumimoji="0" lang="es-CR" sz="36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Tree>
    <p:extLst>
      <p:ext uri="{BB962C8B-B14F-4D97-AF65-F5344CB8AC3E}">
        <p14:creationId xmlns:p14="http://schemas.microsoft.com/office/powerpoint/2010/main" val="3513823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reloj, frente, señal&#10;&#10;Descripción generada automáticamente">
            <a:extLst>
              <a:ext uri="{FF2B5EF4-FFF2-40B4-BE49-F238E27FC236}">
                <a16:creationId xmlns:a16="http://schemas.microsoft.com/office/drawing/2014/main" id="{16B67926-446B-4B55-A62E-E281407129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110" r="2875" b="2"/>
          <a:stretch/>
        </p:blipFill>
        <p:spPr>
          <a:xfrm>
            <a:off x="20" y="1282"/>
            <a:ext cx="9143980" cy="6856718"/>
          </a:xfrm>
          <a:prstGeom prst="rect">
            <a:avLst/>
          </a:prstGeom>
        </p:spPr>
      </p:pic>
    </p:spTree>
    <p:extLst>
      <p:ext uri="{BB962C8B-B14F-4D97-AF65-F5344CB8AC3E}">
        <p14:creationId xmlns:p14="http://schemas.microsoft.com/office/powerpoint/2010/main" val="753228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tabla, parado, aire, hombre&#10;&#10;Descripción generada automáticamente">
            <a:extLst>
              <a:ext uri="{FF2B5EF4-FFF2-40B4-BE49-F238E27FC236}">
                <a16:creationId xmlns:a16="http://schemas.microsoft.com/office/drawing/2014/main" id="{2D7DE1C6-AD7B-4B34-8911-7984839D682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1133448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4573DFB-4729-4E21-BD7E-FC6EC98EF4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7" r="2788" b="2"/>
          <a:stretch/>
        </p:blipFill>
        <p:spPr>
          <a:xfrm>
            <a:off x="20" y="1282"/>
            <a:ext cx="9143980" cy="6856718"/>
          </a:xfrm>
          <a:prstGeom prst="rect">
            <a:avLst/>
          </a:prstGeom>
        </p:spPr>
      </p:pic>
    </p:spTree>
    <p:extLst>
      <p:ext uri="{BB962C8B-B14F-4D97-AF65-F5344CB8AC3E}">
        <p14:creationId xmlns:p14="http://schemas.microsoft.com/office/powerpoint/2010/main" val="89530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051720" y="5013176"/>
            <a:ext cx="4896544" cy="1623869"/>
          </a:xfrm>
          <a:prstGeom prst="rect">
            <a:avLst/>
          </a:prstGeom>
          <a:solidFill>
            <a:srgbClr val="DF2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bg1"/>
                </a:solidFill>
                <a:latin typeface="Century Gothic" panose="020B0502020202020204" pitchFamily="34" charset="0"/>
              </a:rPr>
              <a:t>Location</a:t>
            </a:r>
            <a:endParaRPr lang="es-CR" b="1" dirty="0">
              <a:solidFill>
                <a:schemeClr val="bg1"/>
              </a:solidFill>
              <a:latin typeface="Century Gothic" panose="020B0502020202020204" pitchFamily="34" charset="0"/>
            </a:endParaRPr>
          </a:p>
        </p:txBody>
      </p:sp>
      <p:pic>
        <p:nvPicPr>
          <p:cNvPr id="13" name="Picture 5" descr="Mapa-Mundial"/>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1599" y="984708"/>
            <a:ext cx="7693025" cy="402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2081808" y="5081204"/>
            <a:ext cx="5472608" cy="1477328"/>
          </a:xfrm>
          <a:prstGeom prst="rect">
            <a:avLst/>
          </a:prstGeom>
        </p:spPr>
        <p:txBody>
          <a:bodyPr wrap="square">
            <a:spAutoFit/>
          </a:bodyPr>
          <a:lstStyle/>
          <a:p>
            <a:pPr>
              <a:lnSpc>
                <a:spcPct val="70000"/>
              </a:lnSpc>
            </a:pPr>
            <a:r>
              <a:rPr lang="en-US" altLang="es-CR" sz="2000" b="1" dirty="0">
                <a:solidFill>
                  <a:schemeClr val="bg1"/>
                </a:solidFill>
                <a:latin typeface="Century Gothic" panose="020B0502020202020204" pitchFamily="34" charset="0"/>
              </a:rPr>
              <a:t>Central </a:t>
            </a:r>
            <a:r>
              <a:rPr lang="es-ES" altLang="es-CR" sz="2000" b="1" dirty="0">
                <a:solidFill>
                  <a:schemeClr val="bg1"/>
                </a:solidFill>
                <a:latin typeface="Century Gothic" panose="020B0502020202020204" pitchFamily="34" charset="0"/>
              </a:rPr>
              <a:t>Am</a:t>
            </a:r>
            <a:r>
              <a:rPr lang="en-US" altLang="es-CR" sz="2000" b="1" dirty="0" err="1">
                <a:solidFill>
                  <a:schemeClr val="bg1"/>
                </a:solidFill>
                <a:latin typeface="Century Gothic" panose="020B0502020202020204" pitchFamily="34" charset="0"/>
              </a:rPr>
              <a:t>erica</a:t>
            </a:r>
            <a:endParaRPr lang="es-ES" altLang="es-CR" sz="2000" b="1" dirty="0">
              <a:solidFill>
                <a:schemeClr val="bg1"/>
              </a:solidFill>
              <a:latin typeface="Century Gothic" panose="020B0502020202020204" pitchFamily="34" charset="0"/>
            </a:endParaRPr>
          </a:p>
          <a:p>
            <a:r>
              <a:rPr lang="es-ES" altLang="es-CR" sz="2000" dirty="0">
                <a:solidFill>
                  <a:schemeClr val="bg1"/>
                </a:solidFill>
                <a:latin typeface="Century Gothic" panose="020B0502020202020204" pitchFamily="34" charset="0"/>
              </a:rPr>
              <a:t>L</a:t>
            </a:r>
            <a:r>
              <a:rPr lang="es-CR" altLang="es-CR" sz="2000" dirty="0">
                <a:solidFill>
                  <a:schemeClr val="bg1"/>
                </a:solidFill>
                <a:latin typeface="Century Gothic" panose="020B0502020202020204" pitchFamily="34" charset="0"/>
              </a:rPr>
              <a:t>i</a:t>
            </a:r>
            <a:r>
              <a:rPr lang="es-ES" altLang="es-CR" sz="2000" dirty="0" err="1">
                <a:solidFill>
                  <a:schemeClr val="bg1"/>
                </a:solidFill>
                <a:latin typeface="Century Gothic" panose="020B0502020202020204" pitchFamily="34" charset="0"/>
              </a:rPr>
              <a:t>mit</a:t>
            </a:r>
            <a:r>
              <a:rPr lang="en-US" altLang="es-CR" sz="2000" dirty="0">
                <a:solidFill>
                  <a:schemeClr val="bg1"/>
                </a:solidFill>
                <a:latin typeface="Century Gothic" panose="020B0502020202020204" pitchFamily="34" charset="0"/>
              </a:rPr>
              <a:t>s</a:t>
            </a:r>
            <a:r>
              <a:rPr lang="es-ES" altLang="es-CR" sz="2000" dirty="0">
                <a:solidFill>
                  <a:schemeClr val="bg1"/>
                </a:solidFill>
                <a:latin typeface="Century Gothic" panose="020B0502020202020204" pitchFamily="34" charset="0"/>
              </a:rPr>
              <a:t>:</a:t>
            </a:r>
          </a:p>
          <a:p>
            <a:pPr>
              <a:lnSpc>
                <a:spcPct val="70000"/>
              </a:lnSpc>
            </a:pPr>
            <a:r>
              <a:rPr lang="es-ES" altLang="es-CR" sz="2000" b="1" dirty="0" err="1">
                <a:solidFill>
                  <a:schemeClr val="bg1"/>
                </a:solidFill>
                <a:latin typeface="Century Gothic" panose="020B0502020202020204" pitchFamily="34" charset="0"/>
              </a:rPr>
              <a:t>Nort</a:t>
            </a:r>
            <a:r>
              <a:rPr lang="en-US" altLang="es-CR" sz="2000" b="1" dirty="0">
                <a:solidFill>
                  <a:schemeClr val="bg1"/>
                </a:solidFill>
                <a:latin typeface="Century Gothic" panose="020B0502020202020204" pitchFamily="34" charset="0"/>
              </a:rPr>
              <a:t>h</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Nicaragua.</a:t>
            </a:r>
          </a:p>
          <a:p>
            <a:pPr>
              <a:lnSpc>
                <a:spcPct val="70000"/>
              </a:lnSpc>
            </a:pPr>
            <a:r>
              <a:rPr lang="es-ES" altLang="es-CR" sz="2000" b="1" dirty="0">
                <a:solidFill>
                  <a:schemeClr val="bg1"/>
                </a:solidFill>
                <a:latin typeface="Century Gothic" panose="020B0502020202020204" pitchFamily="34" charset="0"/>
              </a:rPr>
              <a:t>S</a:t>
            </a:r>
            <a:r>
              <a:rPr lang="en-US" altLang="es-CR" sz="2000" b="1" dirty="0" err="1">
                <a:solidFill>
                  <a:schemeClr val="bg1"/>
                </a:solidFill>
                <a:latin typeface="Century Gothic" panose="020B0502020202020204" pitchFamily="34" charset="0"/>
              </a:rPr>
              <a:t>outh</a:t>
            </a:r>
            <a:r>
              <a:rPr lang="en-US" altLang="es-CR" sz="2000" b="1" dirty="0">
                <a:solidFill>
                  <a:schemeClr val="bg1"/>
                </a:solidFill>
                <a:latin typeface="Century Gothic" panose="020B0502020202020204" pitchFamily="34" charset="0"/>
              </a:rPr>
              <a:t>:</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Panamá.</a:t>
            </a:r>
          </a:p>
          <a:p>
            <a:pPr>
              <a:lnSpc>
                <a:spcPct val="70000"/>
              </a:lnSpc>
            </a:pPr>
            <a:r>
              <a:rPr lang="en-US" altLang="es-CR" sz="2000" b="1" dirty="0">
                <a:solidFill>
                  <a:schemeClr val="bg1"/>
                </a:solidFill>
                <a:latin typeface="Century Gothic" panose="020B0502020202020204" pitchFamily="34" charset="0"/>
              </a:rPr>
              <a:t>West</a:t>
            </a:r>
            <a:r>
              <a:rPr lang="es-ES" altLang="es-CR" sz="2000" b="1"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Pacific</a:t>
            </a:r>
            <a:r>
              <a:rPr lang="en-U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Ocean.</a:t>
            </a:r>
          </a:p>
          <a:p>
            <a:pPr>
              <a:lnSpc>
                <a:spcPct val="70000"/>
              </a:lnSpc>
            </a:pPr>
            <a:r>
              <a:rPr lang="en-US" altLang="es-CR" sz="2000" b="1" dirty="0">
                <a:solidFill>
                  <a:schemeClr val="bg1"/>
                </a:solidFill>
                <a:latin typeface="Century Gothic" panose="020B0502020202020204" pitchFamily="34" charset="0"/>
              </a:rPr>
              <a:t>East</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Caribbean</a:t>
            </a:r>
            <a:r>
              <a:rPr lang="en-US" altLang="es-CR" sz="2000" b="1"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Sea</a:t>
            </a:r>
            <a:r>
              <a:rPr lang="es-ES" altLang="es-CR" sz="2000"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Atlantic </a:t>
            </a:r>
            <a:r>
              <a:rPr lang="es-ES" altLang="es-CR" sz="2000" dirty="0">
                <a:solidFill>
                  <a:schemeClr val="bg1"/>
                </a:solidFill>
                <a:latin typeface="Century Gothic" panose="020B0502020202020204" pitchFamily="34" charset="0"/>
              </a:rPr>
              <a:t>Ocean.</a:t>
            </a:r>
          </a:p>
        </p:txBody>
      </p:sp>
    </p:spTree>
    <p:extLst>
      <p:ext uri="{BB962C8B-B14F-4D97-AF65-F5344CB8AC3E}">
        <p14:creationId xmlns:p14="http://schemas.microsoft.com/office/powerpoint/2010/main" val="3091977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98C9A88F-72B2-4BD9-9CE0-2CCCC4BC81B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846" r="2139" b="2"/>
          <a:stretch/>
        </p:blipFill>
        <p:spPr>
          <a:xfrm>
            <a:off x="20" y="1282"/>
            <a:ext cx="9143980" cy="6856718"/>
          </a:xfrm>
          <a:prstGeom prst="rect">
            <a:avLst/>
          </a:prstGeom>
        </p:spPr>
      </p:pic>
    </p:spTree>
    <p:extLst>
      <p:ext uri="{BB962C8B-B14F-4D97-AF65-F5344CB8AC3E}">
        <p14:creationId xmlns:p14="http://schemas.microsoft.com/office/powerpoint/2010/main" val="4229293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nterior, tabla, edificio, grande&#10;&#10;Descripción generada automáticamente">
            <a:extLst>
              <a:ext uri="{FF2B5EF4-FFF2-40B4-BE49-F238E27FC236}">
                <a16:creationId xmlns:a16="http://schemas.microsoft.com/office/drawing/2014/main" id="{22548665-85DC-41A1-B5C5-68256AA92E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11" r="6873"/>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4B5CD270-5089-4509-BA1C-41F4C4F29288}"/>
              </a:ext>
            </a:extLst>
          </p:cNvPr>
          <p:cNvSpPr/>
          <p:nvPr/>
        </p:nvSpPr>
        <p:spPr>
          <a:xfrm>
            <a:off x="-3" y="260648"/>
            <a:ext cx="34198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1 Título">
            <a:extLst>
              <a:ext uri="{FF2B5EF4-FFF2-40B4-BE49-F238E27FC236}">
                <a16:creationId xmlns:a16="http://schemas.microsoft.com/office/drawing/2014/main" id="{0315752B-D036-45D3-908A-83756756AD7D}"/>
              </a:ext>
            </a:extLst>
          </p:cNvPr>
          <p:cNvSpPr txBox="1">
            <a:spLocks/>
          </p:cNvSpPr>
          <p:nvPr/>
        </p:nvSpPr>
        <p:spPr>
          <a:xfrm>
            <a:off x="-3" y="260648"/>
            <a:ext cx="529208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3200" b="0" i="0" u="none" strike="noStrike" kern="1200" cap="none" spc="0" normalizeH="0" baseline="0" noProof="0" dirty="0" err="1">
                <a:ln>
                  <a:noFill/>
                </a:ln>
                <a:solidFill>
                  <a:prstClr val="white"/>
                </a:solidFill>
                <a:effectLst/>
                <a:uLnTx/>
                <a:uFillTx/>
                <a:latin typeface="Century Gothic"/>
                <a:ea typeface="+mj-ea"/>
                <a:cs typeface="+mj-cs"/>
              </a:rPr>
              <a:t>Away</a:t>
            </a:r>
            <a:r>
              <a:rPr kumimoji="0" lang="es-CR" altLang="es-CR" sz="3200" b="0" i="0" u="none" strike="noStrike" kern="1200" cap="none" spc="0" normalizeH="0" baseline="0" noProof="0" dirty="0">
                <a:ln>
                  <a:noFill/>
                </a:ln>
                <a:solidFill>
                  <a:prstClr val="white"/>
                </a:solidFill>
                <a:effectLst/>
                <a:uLnTx/>
                <a:uFillTx/>
                <a:latin typeface="Century Gothic"/>
                <a:ea typeface="+mj-ea"/>
                <a:cs typeface="+mj-cs"/>
              </a:rPr>
              <a:t> Spa</a:t>
            </a:r>
            <a:endParaRPr kumimoji="0" lang="es-CR"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62418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5DAC7-8881-429C-9E00-7AA82820E8F4}"/>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1D96DE08-5DA0-4EB0-9FB3-A7485F92138F}"/>
              </a:ext>
            </a:extLst>
          </p:cNvPr>
          <p:cNvSpPr>
            <a:spLocks noGrp="1"/>
          </p:cNvSpPr>
          <p:nvPr>
            <p:ph idx="1"/>
          </p:nvPr>
        </p:nvSpPr>
        <p:spPr/>
        <p:txBody>
          <a:bodyPr/>
          <a:lstStyle/>
          <a:p>
            <a:endParaRPr lang="es-CR"/>
          </a:p>
        </p:txBody>
      </p:sp>
      <p:pic>
        <p:nvPicPr>
          <p:cNvPr id="4" name="Imagen 3">
            <a:extLst>
              <a:ext uri="{FF2B5EF4-FFF2-40B4-BE49-F238E27FC236}">
                <a16:creationId xmlns:a16="http://schemas.microsoft.com/office/drawing/2014/main" id="{87D25C97-934C-465C-BA11-2EB5FDB4D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33" r="52" b="2"/>
          <a:stretch/>
        </p:blipFill>
        <p:spPr>
          <a:xfrm>
            <a:off x="20" y="1282"/>
            <a:ext cx="9143980" cy="6856718"/>
          </a:xfrm>
          <a:prstGeom prst="rect">
            <a:avLst/>
          </a:prstGeom>
        </p:spPr>
      </p:pic>
    </p:spTree>
    <p:extLst>
      <p:ext uri="{BB962C8B-B14F-4D97-AF65-F5344CB8AC3E}">
        <p14:creationId xmlns:p14="http://schemas.microsoft.com/office/powerpoint/2010/main" val="581146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sala de estar&#10;&#10;Descripción generada automáticamente">
            <a:extLst>
              <a:ext uri="{FF2B5EF4-FFF2-40B4-BE49-F238E27FC236}">
                <a16:creationId xmlns:a16="http://schemas.microsoft.com/office/drawing/2014/main" id="{755DC530-DB6D-4D71-856C-924A7BCC34E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740982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 Senda | Wellness Center Costa Rica">
            <a:extLst>
              <a:ext uri="{FF2B5EF4-FFF2-40B4-BE49-F238E27FC236}">
                <a16:creationId xmlns:a16="http://schemas.microsoft.com/office/drawing/2014/main" id="{EA70319A-8588-4318-A0FD-9BB5DE63A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36" b="16978"/>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a:t>
            </a:r>
            <a:r>
              <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 Senda </a:t>
            </a:r>
          </a:p>
        </p:txBody>
      </p:sp>
    </p:spTree>
    <p:extLst>
      <p:ext uri="{BB962C8B-B14F-4D97-AF65-F5344CB8AC3E}">
        <p14:creationId xmlns:p14="http://schemas.microsoft.com/office/powerpoint/2010/main" val="180943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DEB2B9-4541-4575-BF8C-F8065F536C23}"/>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1C2191CE-96DE-47B3-8289-6968873B8192}"/>
              </a:ext>
            </a:extLst>
          </p:cNvPr>
          <p:cNvSpPr>
            <a:spLocks noGrp="1"/>
          </p:cNvSpPr>
          <p:nvPr>
            <p:ph idx="1"/>
          </p:nvPr>
        </p:nvSpPr>
        <p:spPr/>
        <p:txBody>
          <a:bodyPr/>
          <a:lstStyle/>
          <a:p>
            <a:endParaRPr lang="es-CR"/>
          </a:p>
        </p:txBody>
      </p:sp>
      <p:pic>
        <p:nvPicPr>
          <p:cNvPr id="4" name="Picture 4" descr="No hay ninguna descripción de la foto disponible.">
            <a:extLst>
              <a:ext uri="{FF2B5EF4-FFF2-40B4-BE49-F238E27FC236}">
                <a16:creationId xmlns:a16="http://schemas.microsoft.com/office/drawing/2014/main" id="{29E16308-02BD-49AD-AFB9-8655F74B8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02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fireworks costa 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266" y="-4252"/>
            <a:ext cx="10884778" cy="7249675"/>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2267744" y="5589240"/>
            <a:ext cx="6912768" cy="1224136"/>
          </a:xfrm>
          <a:prstGeom prst="rect">
            <a:avLst/>
          </a:prstGeom>
          <a:solidFill>
            <a:srgbClr val="00AF99">
              <a:alpha val="76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CR" sz="4000" b="1" dirty="0">
                <a:solidFill>
                  <a:prstClr val="white"/>
                </a:solidFill>
                <a:latin typeface="Century Gothic" panose="020B0502020202020204" pitchFamily="34" charset="0"/>
              </a:rPr>
              <a:t>Costa Rica </a:t>
            </a:r>
            <a:r>
              <a:rPr lang="es-CR" sz="4000" b="1" dirty="0" err="1">
                <a:solidFill>
                  <a:prstClr val="white"/>
                </a:solidFill>
                <a:latin typeface="Century Gothic" panose="020B0502020202020204" pitchFamily="34" charset="0"/>
              </a:rPr>
              <a:t>awaits</a:t>
            </a:r>
            <a:r>
              <a:rPr lang="es-CR" sz="4000" b="1" dirty="0">
                <a:solidFill>
                  <a:prstClr val="white"/>
                </a:solidFill>
                <a:latin typeface="Century Gothic" panose="020B0502020202020204" pitchFamily="34" charset="0"/>
              </a:rPr>
              <a:t> </a:t>
            </a:r>
            <a:r>
              <a:rPr lang="es-CR" sz="4000" b="1" dirty="0" err="1">
                <a:solidFill>
                  <a:prstClr val="white"/>
                </a:solidFill>
                <a:latin typeface="Century Gothic" panose="020B0502020202020204" pitchFamily="34" charset="0"/>
              </a:rPr>
              <a:t>you</a:t>
            </a:r>
            <a:r>
              <a:rPr lang="es-CR" sz="4000" b="1" dirty="0">
                <a:solidFill>
                  <a:prstClr val="white"/>
                </a:solidFill>
                <a:latin typeface="Century Gothic" panose="020B0502020202020204" pitchFamily="34" charset="0"/>
              </a:rPr>
              <a:t> !!</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7415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CR" dirty="0">
                <a:solidFill>
                  <a:schemeClr val="bg1"/>
                </a:solidFill>
              </a:rPr>
              <a:t>Entra</a:t>
            </a:r>
            <a:r>
              <a:rPr lang="en-US" altLang="es-CR" dirty="0" err="1">
                <a:solidFill>
                  <a:schemeClr val="bg1"/>
                </a:solidFill>
              </a:rPr>
              <a:t>nce</a:t>
            </a:r>
            <a:r>
              <a:rPr lang="es-ES" altLang="es-CR" dirty="0">
                <a:solidFill>
                  <a:schemeClr val="bg1"/>
                </a:solidFill>
              </a:rPr>
              <a:t> </a:t>
            </a:r>
            <a:r>
              <a:rPr lang="es-ES" altLang="es-CR" dirty="0" err="1">
                <a:solidFill>
                  <a:schemeClr val="bg1"/>
                </a:solidFill>
              </a:rPr>
              <a:t>requirements</a:t>
            </a:r>
            <a:r>
              <a:rPr lang="en-US" altLang="es-CR" b="1" dirty="0">
                <a:solidFill>
                  <a:schemeClr val="bg1"/>
                </a:solidFill>
              </a:rPr>
              <a:t>:</a:t>
            </a:r>
            <a:endParaRPr lang="es-CR" b="1" dirty="0">
              <a:solidFill>
                <a:schemeClr val="bg1"/>
              </a:solidFill>
              <a:latin typeface="Century Gothic" panose="020B0502020202020204" pitchFamily="34" charset="0"/>
            </a:endParaRPr>
          </a:p>
        </p:txBody>
      </p:sp>
      <p:sp>
        <p:nvSpPr>
          <p:cNvPr id="13" name="12 Rectángulo"/>
          <p:cNvSpPr/>
          <p:nvPr/>
        </p:nvSpPr>
        <p:spPr>
          <a:xfrm>
            <a:off x="0" y="1202551"/>
            <a:ext cx="9144000" cy="4170372"/>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altLang="es-CR"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altLang="es-CR" dirty="0">
              <a:solidFill>
                <a:prstClr val="black"/>
              </a:solidFill>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Passport valid for at least 6 months from your date of entry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clients require the Yellow Fever Vaccine to enter the country: </a:t>
            </a:r>
            <a:r>
              <a:rPr kumimoji="0" lang="en-US" altLang="es-CR" b="0" i="0" u="none" strike="noStrike" kern="1200" cap="none" spc="0" normalizeH="0" baseline="0" noProof="0" dirty="0">
                <a:ln>
                  <a:noFill/>
                </a:ln>
                <a:solidFill>
                  <a:prstClr val="black"/>
                </a:solidFill>
                <a:effectLst/>
                <a:uLnTx/>
                <a:uFillTx/>
                <a:ea typeface="+mn-ea"/>
                <a:cs typeface="+mn-cs"/>
                <a:hlinkClick r:id="rId2"/>
              </a:rPr>
              <a:t>Countries that require Yellow Fever Vaccine </a:t>
            </a:r>
            <a:endParaRPr kumimoji="0" lang="en-US" altLang="es-CR"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you require a visa to enter Costa Rica using the following link </a:t>
            </a:r>
            <a:r>
              <a:rPr kumimoji="0" lang="en-US" altLang="es-CR" b="0" i="0" u="none" strike="noStrike" kern="1200" cap="none" spc="0" normalizeH="0" baseline="0" noProof="0" dirty="0">
                <a:ln>
                  <a:noFill/>
                </a:ln>
                <a:solidFill>
                  <a:prstClr val="black"/>
                </a:solidFill>
                <a:effectLst/>
                <a:uLnTx/>
                <a:uFillTx/>
                <a:ea typeface="+mn-ea"/>
                <a:cs typeface="+mn-cs"/>
                <a:hlinkClick r:id="rId3"/>
              </a:rPr>
              <a:t>https://migracion.go.cr/Paginas/Visas.aspx</a:t>
            </a:r>
            <a:r>
              <a:rPr kumimoji="0" lang="en-US" altLang="es-CR" b="0" i="0" u="none" strike="noStrike" kern="1200" cap="none" spc="0" normalizeH="0" baseline="0" noProof="0" dirty="0">
                <a:ln>
                  <a:noFill/>
                </a:ln>
                <a:solidFill>
                  <a:prstClr val="black"/>
                </a:solidFill>
                <a:effectLst/>
                <a:uLnTx/>
                <a:uFillTx/>
                <a:ea typeface="+mn-ea"/>
                <a:cs typeface="+mn-cs"/>
              </a:rPr>
              <a:t> </a:t>
            </a:r>
            <a:r>
              <a:rPr kumimoji="0" lang="en-US" altLang="es-CR" b="0" i="0" u="none" strike="noStrike" kern="1200" cap="none" spc="0" normalizeH="0" baseline="0" noProof="0" dirty="0">
                <a:ln>
                  <a:noFill/>
                </a:ln>
                <a:solidFill>
                  <a:prstClr val="black">
                    <a:lumMod val="75000"/>
                    <a:lumOff val="25000"/>
                  </a:prstClr>
                </a:solidFill>
                <a:effectLst/>
                <a:uLnTx/>
                <a:uFillTx/>
                <a:ea typeface="+mn-ea"/>
                <a:cs typeface="+mn-cs"/>
              </a:rPr>
              <a:t>  </a:t>
            </a:r>
            <a:endParaRPr kumimoji="0" lang="es-ES" altLang="es-CR" b="0" i="0" u="none" strike="noStrike" kern="1200" cap="none" spc="0" normalizeH="0" baseline="0" noProof="0" dirty="0">
              <a:ln>
                <a:noFill/>
              </a:ln>
              <a:solidFill>
                <a:prstClr val="black">
                  <a:lumMod val="75000"/>
                  <a:lumOff val="25000"/>
                </a:prstClr>
              </a:solidFill>
              <a:effectLst/>
              <a:uLnTx/>
              <a:uFillTx/>
              <a:ea typeface="+mn-ea"/>
              <a:cs typeface="+mn-cs"/>
            </a:endParaRPr>
          </a:p>
          <a:p>
            <a:r>
              <a:rPr lang="en-US" dirty="0"/>
              <a:t> </a:t>
            </a:r>
            <a:endParaRPr lang="es-CR" dirty="0"/>
          </a:p>
          <a:p>
            <a:endParaRPr lang="es-CR" dirty="0"/>
          </a:p>
          <a:p>
            <a:endParaRPr lang="es-ES" altLang="es-CR" sz="2900" dirty="0">
              <a:solidFill>
                <a:schemeClr val="tx1">
                  <a:lumMod val="75000"/>
                  <a:lumOff val="25000"/>
                </a:schemeClr>
              </a:solidFill>
            </a:endParaRPr>
          </a:p>
          <a:p>
            <a:endParaRPr lang="es-ES" altLang="es-CR" sz="2900" dirty="0">
              <a:solidFill>
                <a:schemeClr val="tx1">
                  <a:lumMod val="75000"/>
                  <a:lumOff val="25000"/>
                </a:schemeClr>
              </a:solidFill>
            </a:endParaRPr>
          </a:p>
        </p:txBody>
      </p:sp>
      <p:pic>
        <p:nvPicPr>
          <p:cNvPr id="5" name="4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5648" y="5107740"/>
            <a:ext cx="3168352" cy="1781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694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7596338" cy="648072"/>
          </a:xfrm>
          <a:prstGeom prst="rect">
            <a:avLst/>
          </a:prstGeom>
          <a:solidFill>
            <a:srgbClr val="00AF99"/>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4000" dirty="0" err="1">
                <a:solidFill>
                  <a:schemeClr val="bg1"/>
                </a:solidFill>
                <a:latin typeface="Century Gothic" panose="020B0502020202020204" pitchFamily="34" charset="0"/>
              </a:rPr>
              <a:t>Aeropuertos</a:t>
            </a:r>
            <a:r>
              <a:rPr lang="en-US" altLang="es-CR" sz="4000" dirty="0">
                <a:solidFill>
                  <a:schemeClr val="bg1"/>
                </a:solidFill>
                <a:latin typeface="Century Gothic" panose="020B0502020202020204" pitchFamily="34" charset="0"/>
              </a:rPr>
              <a:t> </a:t>
            </a:r>
            <a:r>
              <a:rPr lang="en-US" altLang="es-CR" sz="4000" dirty="0" err="1">
                <a:solidFill>
                  <a:schemeClr val="bg1"/>
                </a:solidFill>
                <a:latin typeface="Century Gothic" panose="020B0502020202020204" pitchFamily="34" charset="0"/>
              </a:rPr>
              <a:t>Internacionales</a:t>
            </a:r>
            <a:endParaRPr lang="es-CR" sz="4000" dirty="0">
              <a:solidFill>
                <a:schemeClr val="bg1"/>
              </a:solidFill>
              <a:latin typeface="Century Gothic" panose="020B0502020202020204" pitchFamily="34" charset="0"/>
            </a:endParaRPr>
          </a:p>
        </p:txBody>
      </p:sp>
      <p:pic>
        <p:nvPicPr>
          <p:cNvPr id="7" name="6 Imagen" descr="Mapa para presentación - Verde Lima.png"/>
          <p:cNvPicPr>
            <a:picLocks noChangeAspect="1"/>
          </p:cNvPicPr>
          <p:nvPr/>
        </p:nvPicPr>
        <p:blipFill>
          <a:blip r:embed="rId2" cstate="print"/>
          <a:srcRect l="29525" r="31888" b="16175"/>
          <a:stretch>
            <a:fillRect/>
          </a:stretch>
        </p:blipFill>
        <p:spPr>
          <a:xfrm>
            <a:off x="1980728" y="1700808"/>
            <a:ext cx="4499992" cy="4224482"/>
          </a:xfrm>
          <a:prstGeom prst="rect">
            <a:avLst/>
          </a:prstGeom>
          <a:effectLst>
            <a:outerShdw blurRad="50800" dist="38100" dir="2700000" algn="tl" rotWithShape="0">
              <a:prstClr val="black">
                <a:alpha val="40000"/>
              </a:prstClr>
            </a:outerShdw>
          </a:effectLst>
        </p:spPr>
      </p:pic>
      <p:sp>
        <p:nvSpPr>
          <p:cNvPr id="8" name="7 Llamada con línea 1"/>
          <p:cNvSpPr/>
          <p:nvPr/>
        </p:nvSpPr>
        <p:spPr>
          <a:xfrm>
            <a:off x="5328592" y="2492896"/>
            <a:ext cx="3599384" cy="432048"/>
          </a:xfrm>
          <a:prstGeom prst="borderCallout1">
            <a:avLst>
              <a:gd name="adj1" fmla="val 45625"/>
              <a:gd name="adj2" fmla="val -270"/>
              <a:gd name="adj3" fmla="val 254373"/>
              <a:gd name="adj4" fmla="val -3123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s-CR" dirty="0">
                <a:latin typeface="Century Gothic" panose="020B0502020202020204" pitchFamily="34" charset="0"/>
              </a:rPr>
              <a:t>Apto. </a:t>
            </a:r>
            <a:r>
              <a:rPr lang="es-ES" altLang="es-CR" dirty="0" err="1">
                <a:latin typeface="Century Gothic" panose="020B0502020202020204" pitchFamily="34" charset="0"/>
              </a:rPr>
              <a:t>Intl</a:t>
            </a:r>
            <a:r>
              <a:rPr lang="es-ES" altLang="es-CR" dirty="0">
                <a:latin typeface="Century Gothic" panose="020B0502020202020204" pitchFamily="34" charset="0"/>
              </a:rPr>
              <a:t>. Juan Santamaría</a:t>
            </a:r>
            <a:endParaRPr lang="es-CR" sz="1600" dirty="0">
              <a:solidFill>
                <a:schemeClr val="bg1"/>
              </a:solidFill>
              <a:latin typeface="Century Gothic" panose="020B0502020202020204" pitchFamily="34" charset="0"/>
            </a:endParaRPr>
          </a:p>
        </p:txBody>
      </p:sp>
      <p:sp>
        <p:nvSpPr>
          <p:cNvPr id="9" name="8 Elipse"/>
          <p:cNvSpPr/>
          <p:nvPr/>
        </p:nvSpPr>
        <p:spPr>
          <a:xfrm>
            <a:off x="4032448" y="3549026"/>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9 Llamada con línea 1"/>
          <p:cNvSpPr/>
          <p:nvPr/>
        </p:nvSpPr>
        <p:spPr>
          <a:xfrm>
            <a:off x="395536" y="4437112"/>
            <a:ext cx="3384376" cy="432048"/>
          </a:xfrm>
          <a:prstGeom prst="borderCallout1">
            <a:avLst>
              <a:gd name="adj1" fmla="val 45625"/>
              <a:gd name="adj2" fmla="val -270"/>
              <a:gd name="adj3" fmla="val -355152"/>
              <a:gd name="adj4" fmla="val 6444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s-CR" dirty="0">
                <a:latin typeface="Century Gothic" panose="020B0502020202020204" pitchFamily="34" charset="0"/>
              </a:rPr>
              <a:t>Apto. </a:t>
            </a:r>
            <a:r>
              <a:rPr lang="es-ES" altLang="es-CR" dirty="0" err="1">
                <a:latin typeface="Century Gothic" panose="020B0502020202020204" pitchFamily="34" charset="0"/>
              </a:rPr>
              <a:t>Intl</a:t>
            </a:r>
            <a:r>
              <a:rPr lang="es-ES" altLang="es-CR" dirty="0">
                <a:latin typeface="Century Gothic" panose="020B0502020202020204" pitchFamily="34" charset="0"/>
              </a:rPr>
              <a:t>. Daniel </a:t>
            </a:r>
            <a:r>
              <a:rPr lang="es-ES" altLang="es-CR" dirty="0" err="1">
                <a:latin typeface="Century Gothic" panose="020B0502020202020204" pitchFamily="34" charset="0"/>
              </a:rPr>
              <a:t>Oduber</a:t>
            </a:r>
            <a:endParaRPr lang="es-CR" sz="1600" dirty="0">
              <a:solidFill>
                <a:schemeClr val="bg1"/>
              </a:solidFill>
              <a:latin typeface="Century Gothic" panose="020B0502020202020204" pitchFamily="34" charset="0"/>
            </a:endParaRPr>
          </a:p>
        </p:txBody>
      </p:sp>
      <p:sp>
        <p:nvSpPr>
          <p:cNvPr id="11" name="10 Elipse"/>
          <p:cNvSpPr/>
          <p:nvPr/>
        </p:nvSpPr>
        <p:spPr>
          <a:xfrm>
            <a:off x="2483768" y="2780928"/>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6" name="15 Imagen" descr="Avion.png"/>
          <p:cNvPicPr>
            <a:picLocks noChangeAspect="1"/>
          </p:cNvPicPr>
          <p:nvPr/>
        </p:nvPicPr>
        <p:blipFill>
          <a:blip r:embed="rId3" cstate="print"/>
          <a:stretch>
            <a:fillRect/>
          </a:stretch>
        </p:blipFill>
        <p:spPr>
          <a:xfrm rot="882104">
            <a:off x="5436096" y="2492896"/>
            <a:ext cx="362750" cy="399440"/>
          </a:xfrm>
          <a:prstGeom prst="rect">
            <a:avLst/>
          </a:prstGeom>
          <a:effectLst>
            <a:outerShdw blurRad="50800" dist="38100" dir="2700000" algn="tl" rotWithShape="0">
              <a:prstClr val="black">
                <a:alpha val="40000"/>
              </a:prstClr>
            </a:outerShdw>
          </a:effectLst>
        </p:spPr>
      </p:pic>
      <p:pic>
        <p:nvPicPr>
          <p:cNvPr id="17" name="16 Imagen" descr="Avion.png"/>
          <p:cNvPicPr>
            <a:picLocks noChangeAspect="1"/>
          </p:cNvPicPr>
          <p:nvPr/>
        </p:nvPicPr>
        <p:blipFill>
          <a:blip r:embed="rId3" cstate="print"/>
          <a:stretch>
            <a:fillRect/>
          </a:stretch>
        </p:blipFill>
        <p:spPr>
          <a:xfrm rot="882104">
            <a:off x="512291" y="4442696"/>
            <a:ext cx="362750" cy="3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134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363589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schemeClr val="bg1"/>
                </a:solidFill>
                <a:latin typeface="Century Gothic" panose="020B0502020202020204" pitchFamily="34" charset="0"/>
              </a:rPr>
              <a:t>San José</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77" y="1168287"/>
            <a:ext cx="7566602" cy="5528962"/>
          </a:xfrm>
          <a:prstGeom prst="rect">
            <a:avLst/>
          </a:prstGeom>
          <a:effectLst>
            <a:outerShdw blurRad="50800" dist="38100" dir="2700000" algn="tl" rotWithShape="0">
              <a:prstClr val="black">
                <a:alpha val="40000"/>
              </a:prstClr>
            </a:outerShdw>
          </a:effectLst>
        </p:spPr>
      </p:pic>
      <p:sp>
        <p:nvSpPr>
          <p:cNvPr id="6" name="5 Llamada con línea 1"/>
          <p:cNvSpPr/>
          <p:nvPr/>
        </p:nvSpPr>
        <p:spPr>
          <a:xfrm flipH="1">
            <a:off x="1266398" y="3932768"/>
            <a:ext cx="1570734" cy="288032"/>
          </a:xfrm>
          <a:prstGeom prst="borderCallout1">
            <a:avLst>
              <a:gd name="adj1" fmla="val 45625"/>
              <a:gd name="adj2" fmla="val -270"/>
              <a:gd name="adj3" fmla="val -70172"/>
              <a:gd name="adj4" fmla="val -7917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San Jose</a:t>
            </a:r>
          </a:p>
        </p:txBody>
      </p:sp>
      <p:sp>
        <p:nvSpPr>
          <p:cNvPr id="7" name="6 Elipse"/>
          <p:cNvSpPr/>
          <p:nvPr/>
        </p:nvSpPr>
        <p:spPr>
          <a:xfrm>
            <a:off x="4038198" y="365214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43273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digital de una ciudad&#10;&#10;Descripción generada automáticamente">
            <a:extLst>
              <a:ext uri="{FF2B5EF4-FFF2-40B4-BE49-F238E27FC236}">
                <a16:creationId xmlns:a16="http://schemas.microsoft.com/office/drawing/2014/main" id="{0F658138-C68F-482B-BB44-56A6184FF95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19" r="7566" b="2"/>
          <a:stretch/>
        </p:blipFill>
        <p:spPr>
          <a:xfrm>
            <a:off x="20" y="1282"/>
            <a:ext cx="9143980" cy="6856718"/>
          </a:xfrm>
          <a:prstGeom prst="rect">
            <a:avLst/>
          </a:prstGeom>
        </p:spPr>
      </p:pic>
      <p:sp>
        <p:nvSpPr>
          <p:cNvPr id="2" name="22 Rectángulo">
            <a:extLst>
              <a:ext uri="{FF2B5EF4-FFF2-40B4-BE49-F238E27FC236}">
                <a16:creationId xmlns:a16="http://schemas.microsoft.com/office/drawing/2014/main" id="{7336E1D0-AC75-047C-6450-2B10591F2EF9}"/>
              </a:ext>
            </a:extLst>
          </p:cNvPr>
          <p:cNvSpPr/>
          <p:nvPr/>
        </p:nvSpPr>
        <p:spPr>
          <a:xfrm>
            <a:off x="35496" y="260648"/>
            <a:ext cx="70202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dirty="0">
                <a:ln>
                  <a:noFill/>
                </a:ln>
                <a:solidFill>
                  <a:prstClr val="white"/>
                </a:solidFill>
                <a:effectLst/>
                <a:uLnTx/>
                <a:uFillTx/>
                <a:latin typeface="Century Gothic" panose="020B0502020202020204" pitchFamily="34" charset="0"/>
              </a:rPr>
              <a:t>Gran Hotel Costa Rica</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67748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edificio de fondo&#10;&#10;Descripción generada automáticamente">
            <a:extLst>
              <a:ext uri="{FF2B5EF4-FFF2-40B4-BE49-F238E27FC236}">
                <a16:creationId xmlns:a16="http://schemas.microsoft.com/office/drawing/2014/main" id="{3725F565-DD4B-4C79-839B-E0B826B06D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58" r="6827" b="2"/>
          <a:stretch/>
        </p:blipFill>
        <p:spPr>
          <a:xfrm>
            <a:off x="20" y="1282"/>
            <a:ext cx="9143980" cy="6856718"/>
          </a:xfrm>
          <a:prstGeom prst="rect">
            <a:avLst/>
          </a:prstGeom>
        </p:spPr>
      </p:pic>
    </p:spTree>
    <p:extLst>
      <p:ext uri="{BB962C8B-B14F-4D97-AF65-F5344CB8AC3E}">
        <p14:creationId xmlns:p14="http://schemas.microsoft.com/office/powerpoint/2010/main" val="8059530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2922</TotalTime>
  <Words>494</Words>
  <Application>Microsoft Office PowerPoint</Application>
  <PresentationFormat>Presentación en pantalla (4:3)</PresentationFormat>
  <Paragraphs>64</Paragraphs>
  <Slides>46</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46</vt:i4>
      </vt:variant>
    </vt:vector>
  </HeadingPairs>
  <TitlesOfParts>
    <vt:vector size="51" baseType="lpstr">
      <vt:lpstr>Arial</vt:lpstr>
      <vt:lpstr>Calibri</vt:lpstr>
      <vt:lpstr>Calibri Light</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SAN JOSE – PACUARE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Top Tours</dc:creator>
  <cp:lastModifiedBy>EL TUCAN DE GANDOCA MANZANILLO SA</cp:lastModifiedBy>
  <cp:revision>226</cp:revision>
  <dcterms:created xsi:type="dcterms:W3CDTF">2017-09-06T21:40:41Z</dcterms:created>
  <dcterms:modified xsi:type="dcterms:W3CDTF">2023-11-24T22:07:50Z</dcterms:modified>
</cp:coreProperties>
</file>